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7" r:id="rId1"/>
    <p:sldMasterId id="2147483699" r:id="rId2"/>
    <p:sldMasterId id="2147483717" r:id="rId3"/>
  </p:sldMasterIdLst>
  <p:notesMasterIdLst>
    <p:notesMasterId r:id="rId30"/>
  </p:notesMasterIdLst>
  <p:sldIdLst>
    <p:sldId id="256" r:id="rId4"/>
    <p:sldId id="257" r:id="rId5"/>
    <p:sldId id="266" r:id="rId6"/>
    <p:sldId id="265" r:id="rId7"/>
    <p:sldId id="267" r:id="rId8"/>
    <p:sldId id="258" r:id="rId9"/>
    <p:sldId id="268" r:id="rId10"/>
    <p:sldId id="269" r:id="rId11"/>
    <p:sldId id="259" r:id="rId12"/>
    <p:sldId id="260" r:id="rId13"/>
    <p:sldId id="261" r:id="rId14"/>
    <p:sldId id="262" r:id="rId15"/>
    <p:sldId id="263" r:id="rId16"/>
    <p:sldId id="264" r:id="rId17"/>
    <p:sldId id="270" r:id="rId18"/>
    <p:sldId id="271" r:id="rId19"/>
    <p:sldId id="272" r:id="rId20"/>
    <p:sldId id="273" r:id="rId21"/>
    <p:sldId id="276" r:id="rId22"/>
    <p:sldId id="277" r:id="rId23"/>
    <p:sldId id="278" r:id="rId24"/>
    <p:sldId id="279" r:id="rId25"/>
    <p:sldId id="280" r:id="rId26"/>
    <p:sldId id="281" r:id="rId27"/>
    <p:sldId id="274" r:id="rId28"/>
    <p:sldId id="275" r:id="rId29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571" autoAdjust="0"/>
    <p:restoredTop sz="94660"/>
  </p:normalViewPr>
  <p:slideViewPr>
    <p:cSldViewPr snapToGrid="0">
      <p:cViewPr>
        <p:scale>
          <a:sx n="75" d="100"/>
          <a:sy n="75" d="100"/>
        </p:scale>
        <p:origin x="816" y="36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90D56D-9810-4673-AD58-DB1A140B8EF7}" type="datetimeFigureOut">
              <a:rPr lang="es-MX" smtClean="0"/>
              <a:t>08/11/2023</a:t>
            </a:fld>
            <a:endParaRPr lang="es-MX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MX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0C99AC-7844-49F4-8DC0-5F2700B1ACF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7735986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1AB756-9787-2503-DE6D-0EC716B98B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E1CB2D0-BF5C-1573-3CEE-5AC04C339C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5B65C32-E229-AE67-BD2C-ECCAE96543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9806E-8E94-473C-AEE7-BE6F15F85533}" type="datetime1">
              <a:rPr lang="en-US" smtClean="0"/>
              <a:t>11/8/2023</a:t>
            </a:fld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C70B934-5D30-ACC8-18DA-E39476852F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4202AE2-EA84-F9AC-3C70-AB354CC761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6051662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5BFCB2-AD9A-D4DC-4115-C2CD145D4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62D294B-822A-806B-9AE7-3E3949898F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C2AFF5F-CB32-ED65-FDB8-18177F76C0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9806E-8E94-473C-AEE7-BE6F15F85533}" type="datetime1">
              <a:rPr lang="en-US" smtClean="0"/>
              <a:t>11/8/2023</a:t>
            </a:fld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682C7B6-7843-82E5-32DC-2F689C352A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8E032BA-B50D-16F1-0CD5-BD405240A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5893090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C5CFB4E5-D169-D6D7-7ACD-C1BD87B1B82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D0EE53AF-5276-E98C-8F43-47133EB3F4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F17C03C-7BC9-E4C3-CF33-98DA7C349E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9806E-8E94-473C-AEE7-BE6F15F85533}" type="datetime1">
              <a:rPr lang="en-US" smtClean="0"/>
              <a:t>11/8/2023</a:t>
            </a:fld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78C7D58-D7C0-7592-2E0D-9C5C7CD875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AA7B42E-3FCA-9E92-4E75-3FFCB9F09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4921799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9806E-8E94-473C-AEE7-BE6F15F85533}" type="datetime1">
              <a:rPr lang="en-US" smtClean="0"/>
              <a:t>11/8/2023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688007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9806E-8E94-473C-AEE7-BE6F15F85533}" type="datetime1">
              <a:rPr lang="en-US" smtClean="0"/>
              <a:t>11/8/2023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9486921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9806E-8E94-473C-AEE7-BE6F15F85533}" type="datetime1">
              <a:rPr lang="en-US" smtClean="0"/>
              <a:t>11/8/2023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702130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9806E-8E94-473C-AEE7-BE6F15F85533}" type="datetime1">
              <a:rPr lang="en-US" smtClean="0"/>
              <a:t>11/8/2023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3504510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9806E-8E94-473C-AEE7-BE6F15F85533}" type="datetime1">
              <a:rPr lang="en-US" smtClean="0"/>
              <a:t>11/8/2023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7883287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9806E-8E94-473C-AEE7-BE6F15F85533}" type="datetime1">
              <a:rPr lang="en-US" smtClean="0"/>
              <a:t>11/8/2023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493616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9806E-8E94-473C-AEE7-BE6F15F85533}" type="datetime1">
              <a:rPr lang="en-US" smtClean="0"/>
              <a:t>11/8/2023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2664948"/>
      </p:ext>
    </p:extLst>
  </p:cSld>
  <p:clrMapOvr>
    <a:masterClrMapping/>
  </p:clrMapOvr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9806E-8E94-473C-AEE7-BE6F15F85533}" type="datetime1">
              <a:rPr lang="en-US" smtClean="0"/>
              <a:t>11/8/2023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5769268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31AD8C-5EB8-9B8C-BDE9-B21A4578C7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834F645-EE9B-91CD-FBEF-80ACE56E00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81B7255-DC05-5F4F-48F2-561A144FB5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9806E-8E94-473C-AEE7-BE6F15F85533}" type="datetime1">
              <a:rPr lang="en-US" smtClean="0"/>
              <a:t>11/8/2023</a:t>
            </a:fld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987E0CF-48EA-A4DA-193C-12DC177E4E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9A75311-4905-296F-4F38-62239BE72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2897592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9806E-8E94-473C-AEE7-BE6F15F85533}" type="datetime1">
              <a:rPr lang="en-US" smtClean="0"/>
              <a:t>11/8/2023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4700401"/>
      </p:ext>
    </p:extLst>
  </p:cSld>
  <p:clrMapOvr>
    <a:masterClrMapping/>
  </p:clrMapOvr>
  <p:hf sldNum="0"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9806E-8E94-473C-AEE7-BE6F15F85533}" type="datetime1">
              <a:rPr lang="en-US" smtClean="0"/>
              <a:t>11/8/2023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6843551"/>
      </p:ext>
    </p:extLst>
  </p:cSld>
  <p:clrMapOvr>
    <a:masterClrMapping/>
  </p:clrMapOvr>
  <p:hf sldNum="0"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9806E-8E94-473C-AEE7-BE6F15F85533}" type="datetime1">
              <a:rPr lang="en-US" smtClean="0"/>
              <a:t>11/8/2023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1104211"/>
      </p:ext>
    </p:extLst>
  </p:cSld>
  <p:clrMapOvr>
    <a:masterClrMapping/>
  </p:clrMapOvr>
  <p:hf sldNum="0"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9806E-8E94-473C-AEE7-BE6F15F85533}" type="datetime1">
              <a:rPr lang="en-US" smtClean="0"/>
              <a:t>11/8/2023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64442734"/>
      </p:ext>
    </p:extLst>
  </p:cSld>
  <p:clrMapOvr>
    <a:masterClrMapping/>
  </p:clrMapOvr>
  <p:hf sldNum="0"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9806E-8E94-473C-AEE7-BE6F15F85533}" type="datetime1">
              <a:rPr lang="en-US" smtClean="0"/>
              <a:t>11/8/2023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3020611"/>
      </p:ext>
    </p:extLst>
  </p:cSld>
  <p:clrMapOvr>
    <a:masterClrMapping/>
  </p:clrMapOvr>
  <p:hf sldNum="0"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9806E-8E94-473C-AEE7-BE6F15F85533}" type="datetime1">
              <a:rPr lang="en-US" smtClean="0"/>
              <a:t>11/8/2023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912655"/>
      </p:ext>
    </p:extLst>
  </p:cSld>
  <p:clrMapOvr>
    <a:masterClrMapping/>
  </p:clrMapOvr>
  <p:hf sldNum="0"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9806E-8E94-473C-AEE7-BE6F15F85533}" type="datetime1">
              <a:rPr lang="en-US" smtClean="0"/>
              <a:t>11/8/2023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453079"/>
      </p:ext>
    </p:extLst>
  </p:cSld>
  <p:clrMapOvr>
    <a:masterClrMapping/>
  </p:clrMapOvr>
  <p:hf sldNum="0"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9806E-8E94-473C-AEE7-BE6F15F85533}" type="datetime1">
              <a:rPr lang="en-US" smtClean="0"/>
              <a:t>11/8/2023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4628949"/>
      </p:ext>
    </p:extLst>
  </p:cSld>
  <p:clrMapOvr>
    <a:masterClrMapping/>
  </p:clrMapOvr>
  <p:hf sldNum="0"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9806E-8E94-473C-AEE7-BE6F15F85533}" type="datetime1">
              <a:rPr lang="en-US" smtClean="0"/>
              <a:t>11/8/2023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5295252"/>
      </p:ext>
    </p:extLst>
  </p:cSld>
  <p:clrMapOvr>
    <a:masterClrMapping/>
  </p:clrMapOvr>
  <p:hf sldNum="0"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6989806E-8E94-473C-AEE7-BE6F15F85533}" type="datetime1">
              <a:rPr lang="en-US" smtClean="0"/>
              <a:t>11/8/2023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B4A918BC-4D43-4B42-B3C0-E7EBE25E6AF0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5132878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FF6977-BEB6-3062-A311-31C52A7B3B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7428C6F-0672-6852-E756-E53DAB932D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014D80B-3605-223D-DED4-8BFA33CFC8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9806E-8E94-473C-AEE7-BE6F15F85533}" type="datetime1">
              <a:rPr lang="en-US" smtClean="0"/>
              <a:t>11/8/2023</a:t>
            </a:fld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9DC9DBA-1DC1-BF30-BF08-423697D80B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F08284D-6787-124E-7684-2E8D3923D4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3074423"/>
      </p:ext>
    </p:extLst>
  </p:cSld>
  <p:clrMapOvr>
    <a:masterClrMapping/>
  </p:clrMapOvr>
  <p:hf sldNum="0"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9806E-8E94-473C-AEE7-BE6F15F85533}" type="datetime1">
              <a:rPr lang="en-US" smtClean="0"/>
              <a:t>11/8/2023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3299388"/>
      </p:ext>
    </p:extLst>
  </p:cSld>
  <p:clrMapOvr>
    <a:masterClrMapping/>
  </p:clrMapOvr>
  <p:hf sldNum="0"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9806E-8E94-473C-AEE7-BE6F15F85533}" type="datetime1">
              <a:rPr lang="en-US" smtClean="0"/>
              <a:t>11/8/2023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9670767"/>
      </p:ext>
    </p:extLst>
  </p:cSld>
  <p:clrMapOvr>
    <a:masterClrMapping/>
  </p:clrMapOvr>
  <p:hf sldNum="0" hdr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9806E-8E94-473C-AEE7-BE6F15F85533}" type="datetime1">
              <a:rPr lang="en-US" smtClean="0"/>
              <a:t>11/8/2023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3125467"/>
      </p:ext>
    </p:extLst>
  </p:cSld>
  <p:clrMapOvr>
    <a:masterClrMapping/>
  </p:clrMapOvr>
  <p:hf sldNum="0"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9806E-8E94-473C-AEE7-BE6F15F85533}" type="datetime1">
              <a:rPr lang="en-US" smtClean="0"/>
              <a:t>11/8/2023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9044026"/>
      </p:ext>
    </p:extLst>
  </p:cSld>
  <p:clrMapOvr>
    <a:masterClrMapping/>
  </p:clrMapOvr>
  <p:hf sldNum="0" hdr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9806E-8E94-473C-AEE7-BE6F15F85533}" type="datetime1">
              <a:rPr lang="en-US" smtClean="0"/>
              <a:t>11/8/2023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5197436"/>
      </p:ext>
    </p:extLst>
  </p:cSld>
  <p:clrMapOvr>
    <a:masterClrMapping/>
  </p:clrMapOvr>
  <p:hf sldNum="0" hdr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9806E-8E94-473C-AEE7-BE6F15F85533}" type="datetime1">
              <a:rPr lang="en-US" smtClean="0"/>
              <a:t>11/8/2023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0664528"/>
      </p:ext>
    </p:extLst>
  </p:cSld>
  <p:clrMapOvr>
    <a:masterClrMapping/>
  </p:clrMapOvr>
  <p:hf sldNum="0" hdr="0" ft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9806E-8E94-473C-AEE7-BE6F15F85533}" type="datetime1">
              <a:rPr lang="en-US" smtClean="0"/>
              <a:t>11/8/2023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1461823"/>
      </p:ext>
    </p:extLst>
  </p:cSld>
  <p:clrMapOvr>
    <a:masterClrMapping/>
  </p:clrMapOvr>
  <p:hf sldNum="0" hdr="0" ft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9806E-8E94-473C-AEE7-BE6F15F85533}" type="datetime1">
              <a:rPr lang="en-US" smtClean="0"/>
              <a:t>11/8/2023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4706857"/>
      </p:ext>
    </p:extLst>
  </p:cSld>
  <p:clrMapOvr>
    <a:masterClrMapping/>
  </p:clrMapOvr>
  <p:hf sldNum="0" hdr="0" ft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9806E-8E94-473C-AEE7-BE6F15F85533}" type="datetime1">
              <a:rPr lang="en-US" smtClean="0"/>
              <a:t>11/8/2023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3779242"/>
      </p:ext>
    </p:extLst>
  </p:cSld>
  <p:clrMapOvr>
    <a:masterClrMapping/>
  </p:clrMapOvr>
  <p:hf sldNum="0" hdr="0" ft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9806E-8E94-473C-AEE7-BE6F15F85533}" type="datetime1">
              <a:rPr lang="en-US" smtClean="0"/>
              <a:t>11/8/2023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9883742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02EFFF-99C7-CE8F-BD2E-BA6119A731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7109CB7-7F3F-EED8-043F-61C8C039848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5A74BBB-8BBD-B121-1089-97DE772025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F5B43B6-9DF8-B4C4-6F70-82C3A3F7E4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9806E-8E94-473C-AEE7-BE6F15F85533}" type="datetime1">
              <a:rPr lang="en-US" smtClean="0"/>
              <a:t>11/8/2023</a:t>
            </a:fld>
            <a:endParaRPr lang="en-US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AD956A3-C832-40CE-642A-C01A2E6799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32BAFEAA-11DA-8124-726F-6BFF39E09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128877"/>
      </p:ext>
    </p:extLst>
  </p:cSld>
  <p:clrMapOvr>
    <a:masterClrMapping/>
  </p:clrMapOvr>
  <p:hf sldNum="0" hdr="0" ft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9806E-8E94-473C-AEE7-BE6F15F85533}" type="datetime1">
              <a:rPr lang="en-US" smtClean="0"/>
              <a:t>11/8/2023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7028145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2FF8BE-9512-821D-D51E-2FFF55CEC9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0403590-5348-E661-C65C-0A4858F802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8DD053AD-F769-138C-5804-39C8AEF94E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38816CF7-D052-E2E3-7C90-D844E5EF86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689D6DD7-6E9E-0A3A-53B6-2FA1433D85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52D1B701-ACCF-179F-C64C-2E6517C6AB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9806E-8E94-473C-AEE7-BE6F15F85533}" type="datetime1">
              <a:rPr lang="en-US" smtClean="0"/>
              <a:t>11/8/2023</a:t>
            </a:fld>
            <a:endParaRPr lang="en-US" dirty="0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7B2E324D-D9BD-1BA9-BAF2-F76084E1AE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00D6C2CC-07CD-1191-7870-89AC054D98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3569311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46A1CCC-DC65-4DFE-CB95-3BF2571CC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FEFF1FF5-C7E6-94C7-128F-79FE8BAD2B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9806E-8E94-473C-AEE7-BE6F15F85533}" type="datetime1">
              <a:rPr lang="en-US" smtClean="0"/>
              <a:t>11/8/2023</a:t>
            </a:fld>
            <a:endParaRPr lang="en-US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DC16025D-3EC4-4DE7-43C4-CBB320D5A7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26B5541E-497B-7BC7-C46A-ABC18CB7A0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4996285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5B55C8F6-715E-BDBE-EAF9-3493417A3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9806E-8E94-473C-AEE7-BE6F15F85533}" type="datetime1">
              <a:rPr lang="en-US" smtClean="0"/>
              <a:t>11/8/2023</a:t>
            </a:fld>
            <a:endParaRPr lang="en-U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3AF5F208-A721-71DF-1442-FAC66FD4C4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6E25898-7EA6-0727-9982-F059B041AB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9007520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5BAF84-02D5-8F89-EDB4-A9D300A752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A019CDA-C984-7D26-8F8E-B43E83C0CE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5F6C455-1973-FF34-9F60-DE90F41154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BB982B3-E9B3-B7E1-87FD-3E4C9CC89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9806E-8E94-473C-AEE7-BE6F15F85533}" type="datetime1">
              <a:rPr lang="en-US" smtClean="0"/>
              <a:t>11/8/2023</a:t>
            </a:fld>
            <a:endParaRPr lang="en-US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241F64F-CF3F-6967-8956-9FD45080CF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450A313-5C03-E2B6-DFBB-8F534EF36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4056517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3C1D452-E779-0ABD-8E6E-0F668F3CD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DFF9365E-5239-0B98-3E50-00C26CE3DB6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30DC598-C31A-3405-E17E-AB7C60A052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8FA9BCA-8738-EC5C-65CD-43133EED2F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9806E-8E94-473C-AEE7-BE6F15F85533}" type="datetime1">
              <a:rPr lang="en-US" smtClean="0"/>
              <a:t>11/8/2023</a:t>
            </a:fld>
            <a:endParaRPr lang="en-US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0351288-A38B-ED1D-7C2F-18EBBDFB9F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8C1E894-1624-2949-2555-EDEE25D6B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3255189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5713605F-4024-1F66-B79F-7AD4FA381B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0F19BA2-3628-46FA-ADE3-E9F206D4EF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6B118FB-C8CF-6C0D-F2D7-AAA30E7521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89806E-8E94-473C-AEE7-BE6F15F85533}" type="datetime1">
              <a:rPr lang="en-US" smtClean="0"/>
              <a:t>11/8/2023</a:t>
            </a:fld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5837341-69A5-6A5B-71E2-D573F1E2DA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9E7A432-57CC-951C-460A-5D49263B62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A918BC-4D43-4B42-B3C0-E7EBE25E6AF0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83117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6989806E-8E94-473C-AEE7-BE6F15F85533}" type="datetime1">
              <a:rPr lang="en-US" smtClean="0"/>
              <a:t>11/8/2023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B4A918BC-4D43-4B42-B3C0-E7EBE25E6AF0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73411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  <p:sldLayoutId id="2147483713" r:id="rId14"/>
    <p:sldLayoutId id="2147483714" r:id="rId15"/>
    <p:sldLayoutId id="2147483715" r:id="rId16"/>
    <p:sldLayoutId id="2147483716" r:id="rId17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6989806E-8E94-473C-AEE7-BE6F15F85533}" type="datetime1">
              <a:rPr lang="en-US" smtClean="0"/>
              <a:t>11/8/2023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B4A918BC-4D43-4B42-B3C0-E7EBE25E6AF0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92813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  <p:sldLayoutId id="2147483719" r:id="rId2"/>
    <p:sldLayoutId id="2147483720" r:id="rId3"/>
    <p:sldLayoutId id="2147483721" r:id="rId4"/>
    <p:sldLayoutId id="2147483722" r:id="rId5"/>
    <p:sldLayoutId id="2147483723" r:id="rId6"/>
    <p:sldLayoutId id="2147483724" r:id="rId7"/>
    <p:sldLayoutId id="2147483725" r:id="rId8"/>
    <p:sldLayoutId id="2147483726" r:id="rId9"/>
    <p:sldLayoutId id="2147483727" r:id="rId10"/>
    <p:sldLayoutId id="2147483728" r:id="rId11"/>
    <p:sldLayoutId id="2147483729" r:id="rId1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0.xml"/><Relationship Id="rId4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4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40.xml"/><Relationship Id="rId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0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47.png"/><Relationship Id="rId5" Type="http://schemas.microsoft.com/office/2007/relationships/hdphoto" Target="../media/hdphoto8.wdp"/><Relationship Id="rId4" Type="http://schemas.openxmlformats.org/officeDocument/2006/relationships/image" Target="../media/image4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5.xml"/><Relationship Id="rId6" Type="http://schemas.microsoft.com/office/2007/relationships/hdphoto" Target="../media/hdphoto1.wdp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5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16.png"/><Relationship Id="rId5" Type="http://schemas.openxmlformats.org/officeDocument/2006/relationships/image" Target="../media/image15.jpeg"/><Relationship Id="rId4" Type="http://schemas.microsoft.com/office/2007/relationships/hdphoto" Target="../media/hdphoto3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40.xml"/><Relationship Id="rId5" Type="http://schemas.microsoft.com/office/2007/relationships/hdphoto" Target="../media/hdphoto5.wdp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40.xml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microsoft.com/office/2007/relationships/hdphoto" Target="../media/hdphoto6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0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arte de una red con un fondo blanco">
            <a:extLst>
              <a:ext uri="{FF2B5EF4-FFF2-40B4-BE49-F238E27FC236}">
                <a16:creationId xmlns:a16="http://schemas.microsoft.com/office/drawing/2014/main" id="{5E79A710-D9A1-BFB5-659E-528E6490E8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08" r="1" b="1"/>
          <a:stretch/>
        </p:blipFill>
        <p:spPr>
          <a:xfrm>
            <a:off x="20" y="-1"/>
            <a:ext cx="11144289" cy="6858001"/>
          </a:xfrm>
          <a:prstGeom prst="rect">
            <a:avLst/>
          </a:prstGeom>
          <a:effectLst>
            <a:outerShdw blurRad="596900" dist="330200" dir="8820000" sx="87000" sy="87000" algn="ctr" rotWithShape="0">
              <a:srgbClr val="000000">
                <a:alpha val="29000"/>
              </a:srgbClr>
            </a:outerShdw>
          </a:effec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967C757-BCA7-583A-D985-79EC939053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05118" y="-192843"/>
            <a:ext cx="6359882" cy="2483316"/>
          </a:xfrm>
          <a:ln>
            <a:solidFill>
              <a:schemeClr val="bg1"/>
            </a:solidFill>
          </a:ln>
        </p:spPr>
        <p:txBody>
          <a:bodyPr anchor="b">
            <a:normAutofit/>
          </a:bodyPr>
          <a:lstStyle/>
          <a:p>
            <a:r>
              <a:rPr lang="es-MX" b="1" dirty="0">
                <a:latin typeface="Abadi" panose="020B0604020104020204" pitchFamily="34" charset="0"/>
              </a:rPr>
              <a:t>ESTRUCTURA DE DATOS CON C++</a:t>
            </a:r>
          </a:p>
        </p:txBody>
      </p:sp>
    </p:spTree>
    <p:extLst>
      <p:ext uri="{BB962C8B-B14F-4D97-AF65-F5344CB8AC3E}">
        <p14:creationId xmlns:p14="http://schemas.microsoft.com/office/powerpoint/2010/main" val="34988948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8135D69-D90E-A881-AEC5-EBAE0F79DF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039" y="192193"/>
            <a:ext cx="9692640" cy="884767"/>
          </a:xfrm>
        </p:spPr>
        <p:txBody>
          <a:bodyPr/>
          <a:lstStyle/>
          <a:p>
            <a:r>
              <a:rPr lang="es-MX" dirty="0"/>
              <a:t>Especificadores de acceso 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423D3143-CF90-0F1C-7EAB-AE22102F6613}"/>
              </a:ext>
            </a:extLst>
          </p:cNvPr>
          <p:cNvSpPr txBox="1"/>
          <p:nvPr/>
        </p:nvSpPr>
        <p:spPr>
          <a:xfrm>
            <a:off x="362712" y="1858432"/>
            <a:ext cx="1216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u="sng" dirty="0"/>
              <a:t>private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CE5C2057-7CDF-EAD6-3085-2CB7C9D3065A}"/>
              </a:ext>
            </a:extLst>
          </p:cNvPr>
          <p:cNvSpPr txBox="1"/>
          <p:nvPr/>
        </p:nvSpPr>
        <p:spPr>
          <a:xfrm>
            <a:off x="4515613" y="1858432"/>
            <a:ext cx="1127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u="sng" dirty="0"/>
              <a:t>public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3F898E95-6DCE-62F1-2FAC-1EA99029BD2C}"/>
              </a:ext>
            </a:extLst>
          </p:cNvPr>
          <p:cNvSpPr txBox="1"/>
          <p:nvPr/>
        </p:nvSpPr>
        <p:spPr>
          <a:xfrm>
            <a:off x="8541513" y="1858433"/>
            <a:ext cx="1449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u="sng" dirty="0"/>
              <a:t>protected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5C4676E6-0E4D-9679-6DA7-537CFB821ADC}"/>
              </a:ext>
            </a:extLst>
          </p:cNvPr>
          <p:cNvSpPr txBox="1"/>
          <p:nvPr/>
        </p:nvSpPr>
        <p:spPr>
          <a:xfrm>
            <a:off x="362712" y="2658533"/>
            <a:ext cx="105846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lphaLcParenR"/>
            </a:pPr>
            <a:r>
              <a:rPr lang="es-MX" dirty="0"/>
              <a:t>Por defecto todos son private</a:t>
            </a:r>
          </a:p>
          <a:p>
            <a:pPr marL="342900" indent="-342900">
              <a:buFont typeface="+mj-lt"/>
              <a:buAutoNum type="alphaLcParenR"/>
            </a:pPr>
            <a:r>
              <a:rPr lang="es-MX" dirty="0"/>
              <a:t>Ser private implica no ser accesible desde fuera</a:t>
            </a:r>
          </a:p>
          <a:p>
            <a:pPr marL="342900" indent="-342900">
              <a:buFont typeface="+mj-lt"/>
              <a:buAutoNum type="alphaLcParenR"/>
            </a:pPr>
            <a:r>
              <a:rPr lang="es-MX" dirty="0"/>
              <a:t>Ser public implica ser accesible fuera de la clase </a:t>
            </a:r>
          </a:p>
          <a:p>
            <a:pPr marL="342900" indent="-342900">
              <a:buFont typeface="+mj-lt"/>
              <a:buAutoNum type="alphaLcParenR"/>
            </a:pPr>
            <a:r>
              <a:rPr lang="es-MX" dirty="0"/>
              <a:t>private, public y protected son </a:t>
            </a:r>
            <a:r>
              <a:rPr lang="es-MX" dirty="0">
                <a:solidFill>
                  <a:srgbClr val="FF0000"/>
                </a:solidFill>
              </a:rPr>
              <a:t>palabras reservadas</a:t>
            </a:r>
            <a:endParaRPr lang="es-MX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711E0CBF-9B46-525B-6534-1E58FF8046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486" t="15556" r="58472" b="51358"/>
          <a:stretch/>
        </p:blipFill>
        <p:spPr>
          <a:xfrm>
            <a:off x="267039" y="4396740"/>
            <a:ext cx="3175000" cy="2269067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D50FB8A5-789F-7486-21AC-2EA422A9B3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2039" y="4054051"/>
            <a:ext cx="3487871" cy="2452582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B17E6C80-D3E9-5F37-9537-36F7AEDF79F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097" t="15494" r="62674" b="52840"/>
          <a:stretch/>
        </p:blipFill>
        <p:spPr>
          <a:xfrm>
            <a:off x="7484533" y="4194492"/>
            <a:ext cx="2832100" cy="217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1175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CC6466-2A72-AFF0-6F2B-20C7166F9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39" y="126998"/>
            <a:ext cx="7065094" cy="836189"/>
          </a:xfrm>
        </p:spPr>
        <p:txBody>
          <a:bodyPr>
            <a:normAutofit fontScale="90000"/>
          </a:bodyPr>
          <a:lstStyle/>
          <a:p>
            <a:r>
              <a:rPr lang="es-MX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Ejemplo:clockType_version1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F298B95A-2654-84D0-D3F3-3A8C5DAE88F8}"/>
              </a:ext>
            </a:extLst>
          </p:cNvPr>
          <p:cNvSpPr txBox="1"/>
          <p:nvPr/>
        </p:nvSpPr>
        <p:spPr>
          <a:xfrm>
            <a:off x="6793627" y="2482721"/>
            <a:ext cx="3629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Atributos/miembros </a:t>
            </a:r>
            <a:r>
              <a:rPr lang="es-MX" dirty="0">
                <a:solidFill>
                  <a:srgbClr val="FF0000"/>
                </a:solidFill>
              </a:rPr>
              <a:t>privados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B7F002D2-B554-2CB1-BC31-FFBC2BBAC495}"/>
              </a:ext>
            </a:extLst>
          </p:cNvPr>
          <p:cNvSpPr txBox="1"/>
          <p:nvPr/>
        </p:nvSpPr>
        <p:spPr>
          <a:xfrm>
            <a:off x="6890993" y="4350033"/>
            <a:ext cx="3629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Métodos/miembros </a:t>
            </a:r>
            <a:r>
              <a:rPr lang="es-MX" dirty="0" err="1">
                <a:solidFill>
                  <a:srgbClr val="FF0000"/>
                </a:solidFill>
              </a:rPr>
              <a:t>publicos</a:t>
            </a:r>
            <a:endParaRPr lang="es-MX" dirty="0">
              <a:solidFill>
                <a:srgbClr val="FF0000"/>
              </a:solidFill>
            </a:endParaRPr>
          </a:p>
        </p:txBody>
      </p:sp>
      <p:sp>
        <p:nvSpPr>
          <p:cNvPr id="10" name="Flecha: a la derecha 9">
            <a:extLst>
              <a:ext uri="{FF2B5EF4-FFF2-40B4-BE49-F238E27FC236}">
                <a16:creationId xmlns:a16="http://schemas.microsoft.com/office/drawing/2014/main" id="{5B7473FB-4EC9-3CEF-6124-ED254DB1F3C1}"/>
              </a:ext>
            </a:extLst>
          </p:cNvPr>
          <p:cNvSpPr/>
          <p:nvPr/>
        </p:nvSpPr>
        <p:spPr>
          <a:xfrm>
            <a:off x="5524500" y="2494232"/>
            <a:ext cx="1147233" cy="3693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" name="Flecha: a la derecha 10">
            <a:extLst>
              <a:ext uri="{FF2B5EF4-FFF2-40B4-BE49-F238E27FC236}">
                <a16:creationId xmlns:a16="http://schemas.microsoft.com/office/drawing/2014/main" id="{91C98CBE-0DEB-8B3C-7FA7-04E6B2B7C308}"/>
              </a:ext>
            </a:extLst>
          </p:cNvPr>
          <p:cNvSpPr/>
          <p:nvPr/>
        </p:nvSpPr>
        <p:spPr>
          <a:xfrm>
            <a:off x="5524500" y="4350033"/>
            <a:ext cx="1147233" cy="3693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BA47F8FD-4F7C-E97C-36AA-10D8CB2FE2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442" y="1615651"/>
            <a:ext cx="4560672" cy="4209415"/>
          </a:xfrm>
          <a:prstGeom prst="rect">
            <a:avLst/>
          </a:prstGeom>
        </p:spPr>
      </p:pic>
      <p:pic>
        <p:nvPicPr>
          <p:cNvPr id="3" name="Picture 2" descr="What time is it? Digamos la hora en inglés">
            <a:extLst>
              <a:ext uri="{FF2B5EF4-FFF2-40B4-BE49-F238E27FC236}">
                <a16:creationId xmlns:a16="http://schemas.microsoft.com/office/drawing/2014/main" id="{D55F5B94-BFFC-0CB8-CA2D-D729C1285D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5038" y="107778"/>
            <a:ext cx="916962" cy="916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72830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0B56D5-98C6-5BAC-DFA5-B05668C5CF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705" y="192193"/>
            <a:ext cx="4626695" cy="701041"/>
          </a:xfrm>
        </p:spPr>
        <p:txBody>
          <a:bodyPr/>
          <a:lstStyle/>
          <a:p>
            <a:r>
              <a:rPr lang="es-MX" dirty="0"/>
              <a:t>Codificación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DDA98E2-BD44-77DE-D039-AB934F7332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719" t="15602" r="41933" b="45223"/>
          <a:stretch/>
        </p:blipFill>
        <p:spPr>
          <a:xfrm>
            <a:off x="310341" y="976809"/>
            <a:ext cx="10465065" cy="5085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3769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F0F256-B361-BFDD-2A1B-B26526C9BD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872" y="120227"/>
            <a:ext cx="7958328" cy="891540"/>
          </a:xfrm>
        </p:spPr>
        <p:txBody>
          <a:bodyPr/>
          <a:lstStyle/>
          <a:p>
            <a:r>
              <a:rPr lang="es-MX" dirty="0"/>
              <a:t>¿Qué vemos en lo anterior?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BECA4098-8A6E-35F4-EECB-96B73E5949C2}"/>
              </a:ext>
            </a:extLst>
          </p:cNvPr>
          <p:cNvSpPr txBox="1"/>
          <p:nvPr/>
        </p:nvSpPr>
        <p:spPr>
          <a:xfrm>
            <a:off x="215900" y="1270000"/>
            <a:ext cx="1041823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3600" dirty="0"/>
              <a:t>Tenemos 7 métodos/miembros y 3 atributos/métodos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3600" dirty="0"/>
              <a:t>3 de los miembros son privados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3600" dirty="0"/>
              <a:t>Podemos acceder a los 3 miembros a partir de los 7 métodos/miembros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3600" dirty="0"/>
              <a:t>Tenemos un parámetro de referencia constante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3600" dirty="0"/>
              <a:t>La palabra </a:t>
            </a:r>
            <a:r>
              <a:rPr lang="es-MX" sz="3600" dirty="0" err="1"/>
              <a:t>const</a:t>
            </a:r>
            <a:r>
              <a:rPr lang="es-MX" sz="3600" dirty="0"/>
              <a:t> en las funciones </a:t>
            </a:r>
          </a:p>
        </p:txBody>
      </p:sp>
    </p:spTree>
    <p:extLst>
      <p:ext uri="{BB962C8B-B14F-4D97-AF65-F5344CB8AC3E}">
        <p14:creationId xmlns:p14="http://schemas.microsoft.com/office/powerpoint/2010/main" val="24835909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A9897430-5348-32E2-55CF-5374D03BC9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5440" y="617783"/>
            <a:ext cx="1447800" cy="1447800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4758A13B-AD77-60E7-2D62-3199F54ED0BC}"/>
              </a:ext>
            </a:extLst>
          </p:cNvPr>
          <p:cNvSpPr txBox="1"/>
          <p:nvPr/>
        </p:nvSpPr>
        <p:spPr>
          <a:xfrm>
            <a:off x="101600" y="418353"/>
            <a:ext cx="71077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No inicializamos las variables dentro de la clase </a:t>
            </a:r>
          </a:p>
          <a:p>
            <a:r>
              <a:rPr lang="es-MX" dirty="0"/>
              <a:t>C++ no las inicializa de forma automática cuando se instancien objetos pertenecientes a dicha clase</a:t>
            </a:r>
          </a:p>
        </p:txBody>
      </p:sp>
      <p:sp>
        <p:nvSpPr>
          <p:cNvPr id="2" name="Bocadillo nube: nube 1">
            <a:extLst>
              <a:ext uri="{FF2B5EF4-FFF2-40B4-BE49-F238E27FC236}">
                <a16:creationId xmlns:a16="http://schemas.microsoft.com/office/drawing/2014/main" id="{412DC945-1C33-F5F0-26F1-753A7D249737}"/>
              </a:ext>
            </a:extLst>
          </p:cNvPr>
          <p:cNvSpPr/>
          <p:nvPr/>
        </p:nvSpPr>
        <p:spPr>
          <a:xfrm>
            <a:off x="8453120" y="147320"/>
            <a:ext cx="2545078" cy="2331720"/>
          </a:xfrm>
          <a:prstGeom prst="cloudCallout">
            <a:avLst>
              <a:gd name="adj1" fmla="val -75754"/>
              <a:gd name="adj2" fmla="val -28015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Pero…¿Qué pasaría si no inicializamos?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A1E0B296-3B82-2D58-5C6A-E0BBE54F5F41}"/>
              </a:ext>
            </a:extLst>
          </p:cNvPr>
          <p:cNvSpPr txBox="1"/>
          <p:nvPr/>
        </p:nvSpPr>
        <p:spPr>
          <a:xfrm>
            <a:off x="3054270" y="3186817"/>
            <a:ext cx="48844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4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CONSTRUCTORES</a:t>
            </a:r>
            <a:endParaRPr lang="es-MX" b="1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15D973A-2344-66D6-2C6F-8C65B6B64084}"/>
              </a:ext>
            </a:extLst>
          </p:cNvPr>
          <p:cNvSpPr txBox="1"/>
          <p:nvPr/>
        </p:nvSpPr>
        <p:spPr>
          <a:xfrm>
            <a:off x="-266700" y="5609977"/>
            <a:ext cx="48844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2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Con parámetros</a:t>
            </a:r>
            <a:endParaRPr lang="es-MX" sz="1400" b="1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5AD12C7B-29F3-FABB-C68A-3ED3F9E26D2E}"/>
              </a:ext>
            </a:extLst>
          </p:cNvPr>
          <p:cNvSpPr txBox="1"/>
          <p:nvPr/>
        </p:nvSpPr>
        <p:spPr>
          <a:xfrm>
            <a:off x="6596380" y="5400040"/>
            <a:ext cx="488442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2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Sin parámetros</a:t>
            </a:r>
          </a:p>
          <a:p>
            <a:pPr algn="ctr"/>
            <a:r>
              <a:rPr lang="es-MX" sz="32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(predeterminado)</a:t>
            </a:r>
            <a:endParaRPr lang="es-MX" sz="1400" b="1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cxnSp>
        <p:nvCxnSpPr>
          <p:cNvPr id="9" name="Conector: angular 8">
            <a:extLst>
              <a:ext uri="{FF2B5EF4-FFF2-40B4-BE49-F238E27FC236}">
                <a16:creationId xmlns:a16="http://schemas.microsoft.com/office/drawing/2014/main" id="{A5F6D2AC-D2CD-C927-8978-CD1B93BC668A}"/>
              </a:ext>
            </a:extLst>
          </p:cNvPr>
          <p:cNvCxnSpPr>
            <a:stCxn id="3" idx="1"/>
            <a:endCxn id="4" idx="0"/>
          </p:cNvCxnSpPr>
          <p:nvPr/>
        </p:nvCxnSpPr>
        <p:spPr>
          <a:xfrm rot="10800000" flipV="1">
            <a:off x="2175510" y="3540759"/>
            <a:ext cx="878760" cy="2069217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Conector: angular 10">
            <a:extLst>
              <a:ext uri="{FF2B5EF4-FFF2-40B4-BE49-F238E27FC236}">
                <a16:creationId xmlns:a16="http://schemas.microsoft.com/office/drawing/2014/main" id="{52D160C2-8411-20B8-4DE2-05B667FE110A}"/>
              </a:ext>
            </a:extLst>
          </p:cNvPr>
          <p:cNvCxnSpPr>
            <a:stCxn id="3" idx="3"/>
            <a:endCxn id="6" idx="0"/>
          </p:cNvCxnSpPr>
          <p:nvPr/>
        </p:nvCxnSpPr>
        <p:spPr>
          <a:xfrm>
            <a:off x="7938690" y="3540760"/>
            <a:ext cx="1099900" cy="1859280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9328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7AAE286-CC1F-3821-EC71-5BE5F9B897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128" y="128479"/>
            <a:ext cx="9692640" cy="1063713"/>
          </a:xfrm>
        </p:spPr>
        <p:txBody>
          <a:bodyPr/>
          <a:lstStyle/>
          <a:p>
            <a:r>
              <a:rPr lang="es-MX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Propiedades de los constructores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E30B5A90-76EB-0698-0EA4-5AAF7511DFEA}"/>
              </a:ext>
            </a:extLst>
          </p:cNvPr>
          <p:cNvSpPr txBox="1"/>
          <p:nvPr/>
        </p:nvSpPr>
        <p:spPr>
          <a:xfrm>
            <a:off x="329879" y="1452623"/>
            <a:ext cx="998252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Mismo nombre que el de la clase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>
                <a:solidFill>
                  <a:srgbClr val="FF0000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Son publicas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Aun cuando es una función, no tiene tipo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Podemos tener más de un constructor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MX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Los constructores deben tener lista de parámetros formales diferentes	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Los constructores se ejecutan de manera automática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La decisión de cuál constructor se ejecuta depende de los tipos de valores pasados a la clase </a:t>
            </a:r>
            <a:r>
              <a:rPr lang="es-MX" dirty="0" err="1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object</a:t>
            </a:r>
            <a:r>
              <a:rPr lang="es-MX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cuando se declara la clase </a:t>
            </a:r>
            <a:r>
              <a:rPr lang="es-MX" dirty="0" err="1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object</a:t>
            </a:r>
            <a:endParaRPr lang="es-MX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4A2E4BCE-022E-FC95-3038-F02DD54206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146" t="49197" r="47396" b="21182"/>
          <a:stretch/>
        </p:blipFill>
        <p:spPr>
          <a:xfrm>
            <a:off x="2497667" y="3787354"/>
            <a:ext cx="6437856" cy="2942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8917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98C6D03E-D421-A0F0-2ACE-E6DC994379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438" y="148165"/>
            <a:ext cx="7632361" cy="836189"/>
          </a:xfrm>
        </p:spPr>
        <p:txBody>
          <a:bodyPr>
            <a:normAutofit fontScale="90000"/>
          </a:bodyPr>
          <a:lstStyle/>
          <a:p>
            <a:r>
              <a:rPr lang="es-MX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Ejemplo:clockType_version1.1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77FB9A03-2EFA-4453-22D7-0139E08291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861" y="1044587"/>
            <a:ext cx="3880505" cy="5438867"/>
          </a:xfrm>
          <a:prstGeom prst="rect">
            <a:avLst/>
          </a:prstGeom>
        </p:spPr>
      </p:pic>
      <p:pic>
        <p:nvPicPr>
          <p:cNvPr id="4098" name="Picture 2" descr="What time is it? Digamos la hora en inglés">
            <a:extLst>
              <a:ext uri="{FF2B5EF4-FFF2-40B4-BE49-F238E27FC236}">
                <a16:creationId xmlns:a16="http://schemas.microsoft.com/office/drawing/2014/main" id="{CE70C7B7-1D2B-C92B-CE2D-6E609AD121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5038" y="107778"/>
            <a:ext cx="916962" cy="916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21A408D5-EDE0-C036-6687-735D3530FE2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148" t="16625" r="43466" b="27089"/>
          <a:stretch/>
        </p:blipFill>
        <p:spPr>
          <a:xfrm>
            <a:off x="4294207" y="1124992"/>
            <a:ext cx="6672805" cy="5278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0310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E9961DC9-239C-E8C4-7EE3-CFA0C2D5E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939" y="165099"/>
            <a:ext cx="2808902" cy="836189"/>
          </a:xfrm>
        </p:spPr>
        <p:txBody>
          <a:bodyPr>
            <a:normAutofit/>
          </a:bodyPr>
          <a:lstStyle/>
          <a:p>
            <a:r>
              <a:rPr lang="es-MX" sz="54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Objetos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9AB366A9-29A6-3D02-68D5-E49A4703C85A}"/>
              </a:ext>
            </a:extLst>
          </p:cNvPr>
          <p:cNvSpPr txBox="1">
            <a:spLocks/>
          </p:cNvSpPr>
          <p:nvPr/>
        </p:nvSpPr>
        <p:spPr>
          <a:xfrm>
            <a:off x="3125384" y="294320"/>
            <a:ext cx="2721695" cy="706968"/>
          </a:xfrm>
          <a:prstGeom prst="rect">
            <a:avLst/>
          </a:prstGeom>
          <a:ln w="38100">
            <a:solidFill>
              <a:schemeClr val="tx1"/>
            </a:solidFill>
          </a:ln>
        </p:spPr>
        <p:txBody>
          <a:bodyPr vert="horz" lIns="91440" tIns="45720" rIns="91440" bIns="45720" rtlCol="0" anchor="b">
            <a:normAutofit fontScale="4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Variable de clase o instancia de clase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14DBCB9E-40BB-0AFF-EB9B-9034AA8544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641" b="99219" l="6445" r="89844">
                        <a14:foregroundMark x1="66406" y1="13281" x2="41797" y2="6641"/>
                        <a14:foregroundMark x1="41797" y1="6641" x2="27344" y2="7031"/>
                        <a14:foregroundMark x1="6836" y1="86523" x2="39648" y2="73438"/>
                        <a14:foregroundMark x1="39648" y1="73438" x2="60547" y2="73242"/>
                        <a14:foregroundMark x1="60547" y1="73242" x2="69727" y2="78516"/>
                        <a14:foregroundMark x1="69727" y1="78516" x2="54492" y2="92383"/>
                        <a14:foregroundMark x1="54492" y1="92383" x2="13281" y2="95898"/>
                        <a14:foregroundMark x1="5469" y1="83203" x2="16016" y2="96484"/>
                        <a14:foregroundMark x1="16016" y1="96484" x2="40430" y2="96875"/>
                        <a14:foregroundMark x1="40430" y1="96875" x2="71875" y2="95313"/>
                        <a14:foregroundMark x1="4688" y1="84180" x2="6445" y2="99219"/>
                        <a14:foregroundMark x1="6445" y1="99219" x2="6445" y2="9921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969000" y="165099"/>
            <a:ext cx="988061" cy="988061"/>
          </a:xfrm>
          <a:prstGeom prst="rect">
            <a:avLst/>
          </a:prstGeom>
        </p:spPr>
      </p:pic>
      <p:sp>
        <p:nvSpPr>
          <p:cNvPr id="9" name="Título 1">
            <a:extLst>
              <a:ext uri="{FF2B5EF4-FFF2-40B4-BE49-F238E27FC236}">
                <a16:creationId xmlns:a16="http://schemas.microsoft.com/office/drawing/2014/main" id="{A1D1E638-C14C-5C14-77CE-C8A5B2B78A75}"/>
              </a:ext>
            </a:extLst>
          </p:cNvPr>
          <p:cNvSpPr txBox="1">
            <a:spLocks/>
          </p:cNvSpPr>
          <p:nvPr/>
        </p:nvSpPr>
        <p:spPr>
          <a:xfrm>
            <a:off x="7078983" y="294320"/>
            <a:ext cx="2684778" cy="589600"/>
          </a:xfrm>
          <a:prstGeom prst="rect">
            <a:avLst/>
          </a:prstGeom>
          <a:ln w="38100">
            <a:solidFill>
              <a:schemeClr val="bg1"/>
            </a:solidFill>
          </a:ln>
        </p:spPr>
        <p:txBody>
          <a:bodyPr vert="horz" lIns="91440" tIns="45720" rIns="91440" bIns="45720" rtlCol="0" anchor="b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20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¿Como declaramos objetos?</a:t>
            </a:r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2DAA88BE-CC25-12C3-AD05-D8B15CD1072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208" t="44815" r="55958" b="35259"/>
          <a:stretch/>
        </p:blipFill>
        <p:spPr>
          <a:xfrm>
            <a:off x="572387" y="1930720"/>
            <a:ext cx="5187273" cy="2016440"/>
          </a:xfrm>
          <a:prstGeom prst="rect">
            <a:avLst/>
          </a:prstGeom>
        </p:spPr>
      </p:pic>
      <p:sp>
        <p:nvSpPr>
          <p:cNvPr id="18" name="Título 1">
            <a:extLst>
              <a:ext uri="{FF2B5EF4-FFF2-40B4-BE49-F238E27FC236}">
                <a16:creationId xmlns:a16="http://schemas.microsoft.com/office/drawing/2014/main" id="{464C57C0-8150-ADB1-DA06-349FE99D8346}"/>
              </a:ext>
            </a:extLst>
          </p:cNvPr>
          <p:cNvSpPr txBox="1">
            <a:spLocks/>
          </p:cNvSpPr>
          <p:nvPr/>
        </p:nvSpPr>
        <p:spPr>
          <a:xfrm>
            <a:off x="572386" y="1341120"/>
            <a:ext cx="4502533" cy="589600"/>
          </a:xfrm>
          <a:prstGeom prst="rect">
            <a:avLst/>
          </a:prstGeom>
          <a:ln w="38100">
            <a:solidFill>
              <a:schemeClr val="bg1"/>
            </a:solidFill>
          </a:ln>
        </p:spPr>
        <p:txBody>
          <a:bodyPr vert="horz" lIns="91440" tIns="45720" rIns="91440" bIns="45720" rtlCol="0" anchor="b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20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-&gt;Sintaxis general para un objeto que utilizara un constructor predeterminado</a:t>
            </a:r>
          </a:p>
        </p:txBody>
      </p:sp>
      <p:pic>
        <p:nvPicPr>
          <p:cNvPr id="20" name="Imagen 19">
            <a:extLst>
              <a:ext uri="{FF2B5EF4-FFF2-40B4-BE49-F238E27FC236}">
                <a16:creationId xmlns:a16="http://schemas.microsoft.com/office/drawing/2014/main" id="{B4C18715-5585-FB5E-B39D-569B9AE9CDB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083" t="43778" r="27125" b="50000"/>
          <a:stretch/>
        </p:blipFill>
        <p:spPr>
          <a:xfrm>
            <a:off x="572384" y="4411855"/>
            <a:ext cx="9735419" cy="589600"/>
          </a:xfrm>
          <a:prstGeom prst="rect">
            <a:avLst/>
          </a:prstGeom>
        </p:spPr>
      </p:pic>
      <p:sp>
        <p:nvSpPr>
          <p:cNvPr id="21" name="Título 1">
            <a:extLst>
              <a:ext uri="{FF2B5EF4-FFF2-40B4-BE49-F238E27FC236}">
                <a16:creationId xmlns:a16="http://schemas.microsoft.com/office/drawing/2014/main" id="{F8350868-2F60-23A5-EAC3-3D4F1AFE8C49}"/>
              </a:ext>
            </a:extLst>
          </p:cNvPr>
          <p:cNvSpPr txBox="1">
            <a:spLocks/>
          </p:cNvSpPr>
          <p:nvPr/>
        </p:nvSpPr>
        <p:spPr>
          <a:xfrm>
            <a:off x="572386" y="3847996"/>
            <a:ext cx="4502533" cy="589600"/>
          </a:xfrm>
          <a:prstGeom prst="rect">
            <a:avLst/>
          </a:prstGeom>
          <a:ln w="38100">
            <a:solidFill>
              <a:schemeClr val="bg1"/>
            </a:solidFill>
          </a:ln>
        </p:spPr>
        <p:txBody>
          <a:bodyPr vert="horz" lIns="91440" tIns="45720" rIns="91440" bIns="45720" rtlCol="0" anchor="b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20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-&gt;Sintaxis general para un objeto que utilizara un constructor con parámetros</a:t>
            </a: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07A051AD-7EF5-D206-BDEC-A20D626DF638}"/>
              </a:ext>
            </a:extLst>
          </p:cNvPr>
          <p:cNvSpPr txBox="1"/>
          <p:nvPr/>
        </p:nvSpPr>
        <p:spPr>
          <a:xfrm>
            <a:off x="5654040" y="2006600"/>
            <a:ext cx="4947920" cy="9233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rgbClr val="FF0000"/>
                </a:solidFill>
              </a:rPr>
              <a:t>Aun que nos den ganas de hacer </a:t>
            </a:r>
          </a:p>
          <a:p>
            <a:r>
              <a:rPr lang="es-MX" dirty="0"/>
              <a:t>nombreClase nombreObjeto();</a:t>
            </a:r>
          </a:p>
          <a:p>
            <a:r>
              <a:rPr lang="es-MX" dirty="0">
                <a:solidFill>
                  <a:srgbClr val="FF0000"/>
                </a:solidFill>
              </a:rPr>
              <a:t>esto es ilegal en C++</a:t>
            </a:r>
          </a:p>
        </p:txBody>
      </p:sp>
      <p:sp>
        <p:nvSpPr>
          <p:cNvPr id="23" name="Título 1">
            <a:extLst>
              <a:ext uri="{FF2B5EF4-FFF2-40B4-BE49-F238E27FC236}">
                <a16:creationId xmlns:a16="http://schemas.microsoft.com/office/drawing/2014/main" id="{076894D7-981F-0814-CC99-90DB5E748330}"/>
              </a:ext>
            </a:extLst>
          </p:cNvPr>
          <p:cNvSpPr txBox="1">
            <a:spLocks/>
          </p:cNvSpPr>
          <p:nvPr/>
        </p:nvSpPr>
        <p:spPr>
          <a:xfrm>
            <a:off x="572384" y="5038520"/>
            <a:ext cx="7200016" cy="1733120"/>
          </a:xfrm>
          <a:prstGeom prst="rect">
            <a:avLst/>
          </a:prstGeom>
          <a:ln w="38100">
            <a:solidFill>
              <a:schemeClr val="bg1"/>
            </a:solidFill>
          </a:ln>
        </p:spPr>
        <p:txBody>
          <a:bodyPr vert="horz" lIns="91440" tIns="45720" rIns="91440" bIns="45720" rtlCol="0" anchor="b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20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Puntos a considerar para esta sintaxis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20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Parámetros reales coinciden con los parámetros formales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20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En caso de que no coincidan los tipos de parámetros formales con los reales se intentara una conversión de tipos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MX" sz="20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En caso de fallar se produciría un error en tiempo de compilación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s-MX" sz="100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00945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FCA411C3-164B-708E-F158-2C506ADAEA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126" t="51333" r="37458" b="26000"/>
          <a:stretch/>
        </p:blipFill>
        <p:spPr>
          <a:xfrm>
            <a:off x="2714135" y="949202"/>
            <a:ext cx="5293360" cy="1554480"/>
          </a:xfrm>
          <a:prstGeom prst="rect">
            <a:avLst/>
          </a:prstGeo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8951CEC8-F444-4132-AB09-CDEA0147F1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938" y="165099"/>
            <a:ext cx="6629061" cy="836189"/>
          </a:xfrm>
        </p:spPr>
        <p:txBody>
          <a:bodyPr>
            <a:normAutofit/>
          </a:bodyPr>
          <a:lstStyle/>
          <a:p>
            <a:r>
              <a:rPr lang="es-MX" sz="40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Ejemplo de instancia</a:t>
            </a: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4617A304-5668-FD64-2BA2-BAAE6483DADB}"/>
              </a:ext>
            </a:extLst>
          </p:cNvPr>
          <p:cNvSpPr txBox="1">
            <a:spLocks/>
          </p:cNvSpPr>
          <p:nvPr/>
        </p:nvSpPr>
        <p:spPr>
          <a:xfrm>
            <a:off x="1988603" y="2660018"/>
            <a:ext cx="6629061" cy="83618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MX" sz="40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¿Cómo acceder a los miembros de clase?</a:t>
            </a: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A6E6EFEC-80B5-4EAE-7D15-09BD8456C9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262" t="50980" r="32120" b="38650"/>
          <a:stretch/>
        </p:blipFill>
        <p:spPr>
          <a:xfrm>
            <a:off x="337660" y="4395570"/>
            <a:ext cx="5561764" cy="711191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E210427D-CB13-36A7-9BC7-60F17F1BCE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49023" y1="33398" x2="44727" y2="69531"/>
                        <a14:foregroundMark x1="44727" y1="69531" x2="36719" y2="83789"/>
                        <a14:backgroundMark x1="27930" y1="27148" x2="23633" y2="65820"/>
                        <a14:backgroundMark x1="75586" y1="38672" x2="75000" y2="71484"/>
                        <a14:backgroundMark x1="72266" y1="23242" x2="83398" y2="71875"/>
                        <a14:backgroundMark x1="83398" y1="71875" x2="62891" y2="85352"/>
                        <a14:backgroundMark x1="32031" y1="22266" x2="15430" y2="71484"/>
                        <a14:backgroundMark x1="15430" y1="71484" x2="16016" y2="82227"/>
                        <a14:backgroundMark x1="16016" y1="82227" x2="16797" y2="82813"/>
                        <a14:backgroundMark x1="70508" y1="47852" x2="72852" y2="34180"/>
                        <a14:backgroundMark x1="72852" y1="34180" x2="68750" y2="22852"/>
                        <a14:backgroundMark x1="68750" y1="22852" x2="22656" y2="24023"/>
                        <a14:backgroundMark x1="79688" y1="25781" x2="48438" y2="17969"/>
                        <a14:backgroundMark x1="48438" y1="17969" x2="28125" y2="21484"/>
                        <a14:backgroundMark x1="28125" y1="21484" x2="13867" y2="40039"/>
                        <a14:backgroundMark x1="13867" y1="40039" x2="13281" y2="43945"/>
                        <a14:backgroundMark x1="25000" y1="82422" x2="12695" y2="8144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872980" y="2077720"/>
            <a:ext cx="1653540" cy="1653540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97DBA876-21A7-798E-49E2-1474AC56141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7333" t="5555" r="44417" b="24519"/>
          <a:stretch/>
        </p:blipFill>
        <p:spPr>
          <a:xfrm>
            <a:off x="7555017" y="3355522"/>
            <a:ext cx="3406011" cy="3502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2131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D1BC09B3-1317-53C6-B471-8C3F6CF0A3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9032" y="365760"/>
            <a:ext cx="5997678" cy="132556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Implementation de funciones miembro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0C2BF78-EE5B-49C7-ADD9-58CDBD13E3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MX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77863B06-F6C3-B25F-6FE5-46A1FBF7254C}"/>
              </a:ext>
            </a:extLst>
          </p:cNvPr>
          <p:cNvSpPr txBox="1">
            <a:spLocks/>
          </p:cNvSpPr>
          <p:nvPr/>
        </p:nvSpPr>
        <p:spPr>
          <a:xfrm>
            <a:off x="1211139" y="2005739"/>
            <a:ext cx="7790621" cy="41743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-182880">
              <a:spcAft>
                <a:spcPts val="600"/>
              </a:spcAft>
              <a:buClr>
                <a:schemeClr val="accent1"/>
              </a:buClr>
            </a:pPr>
            <a:r>
              <a:rPr lang="en-US" sz="24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Usaremos </a:t>
            </a:r>
            <a:r>
              <a:rPr lang="en-US" sz="2400" dirty="0" err="1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el</a:t>
            </a:r>
            <a:r>
              <a:rPr lang="en-US" sz="24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operador de resolución de ámbito [::] para acceder a los miembros desde fuera de </a:t>
            </a:r>
            <a:r>
              <a:rPr lang="en-US" sz="2400" dirty="0" err="1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clase</a:t>
            </a:r>
            <a:r>
              <a:rPr lang="en-US" sz="24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</a:t>
            </a:r>
          </a:p>
          <a:p>
            <a:pPr indent="-182880">
              <a:spcAft>
                <a:spcPts val="600"/>
              </a:spcAft>
              <a:buClr>
                <a:schemeClr val="accent1"/>
              </a:buClr>
            </a:pPr>
            <a:r>
              <a:rPr lang="en-US" sz="24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Sintaxis general</a:t>
            </a:r>
          </a:p>
          <a:p>
            <a:pPr indent="-182880">
              <a:spcAft>
                <a:spcPts val="600"/>
              </a:spcAft>
              <a:buClr>
                <a:schemeClr val="accent1"/>
              </a:buClr>
            </a:pPr>
            <a:endParaRPr lang="en-US" sz="2400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pPr indent="-182880">
              <a:spcAft>
                <a:spcPts val="600"/>
              </a:spcAft>
              <a:buClr>
                <a:schemeClr val="accent1"/>
              </a:buClr>
            </a:pPr>
            <a:r>
              <a:rPr lang="en-US" sz="2400" dirty="0">
                <a:solidFill>
                  <a:srgbClr val="92D050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tipoRetorno</a:t>
            </a:r>
            <a:r>
              <a:rPr lang="en-US" sz="24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</a:t>
            </a:r>
            <a:r>
              <a:rPr lang="en-US" sz="2400" dirty="0">
                <a:solidFill>
                  <a:srgbClr val="FF0000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nombreClase</a:t>
            </a:r>
            <a:r>
              <a:rPr lang="en-US" sz="24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::</a:t>
            </a:r>
            <a:r>
              <a:rPr lang="en-US" sz="2400" dirty="0">
                <a:solidFill>
                  <a:srgbClr val="00B0F0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Método</a:t>
            </a:r>
            <a:r>
              <a:rPr lang="en-US" sz="24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(</a:t>
            </a:r>
            <a:r>
              <a:rPr lang="en-US" sz="2400" dirty="0">
                <a:solidFill>
                  <a:srgbClr val="7030A0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parametros</a:t>
            </a:r>
            <a:r>
              <a:rPr lang="en-US" sz="24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)</a:t>
            </a:r>
            <a:r>
              <a:rPr lang="en-US" sz="2400" dirty="0">
                <a:solidFill>
                  <a:srgbClr val="FFC000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____</a:t>
            </a:r>
            <a:r>
              <a:rPr lang="en-US" sz="24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{</a:t>
            </a:r>
          </a:p>
          <a:p>
            <a:pPr indent="-182880">
              <a:spcAft>
                <a:spcPts val="600"/>
              </a:spcAft>
              <a:buClr>
                <a:schemeClr val="accent1"/>
              </a:buClr>
            </a:pPr>
            <a:r>
              <a:rPr lang="en-US" sz="24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	//Implementacion</a:t>
            </a:r>
          </a:p>
          <a:p>
            <a:pPr indent="-182880">
              <a:spcAft>
                <a:spcPts val="600"/>
              </a:spcAft>
              <a:buClr>
                <a:schemeClr val="accent1"/>
              </a:buClr>
            </a:pPr>
            <a:r>
              <a:rPr lang="en-US" sz="24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}</a:t>
            </a:r>
          </a:p>
          <a:p>
            <a:pPr indent="-182880">
              <a:spcAft>
                <a:spcPts val="600"/>
              </a:spcAft>
              <a:buClr>
                <a:schemeClr val="accent1"/>
              </a:buClr>
            </a:pPr>
            <a:endParaRPr lang="en-US" sz="2400" dirty="0">
              <a:latin typeface="+mn-lt"/>
              <a:ea typeface="+mn-ea"/>
              <a:cs typeface="+mn-cs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0037D90D-F244-D873-A6E4-B7F951E258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788" r="17360"/>
          <a:stretch/>
        </p:blipFill>
        <p:spPr>
          <a:xfrm>
            <a:off x="9420691" y="2773680"/>
            <a:ext cx="2771309" cy="4084320"/>
          </a:xfrm>
          <a:prstGeom prst="rect">
            <a:avLst/>
          </a:prstGeom>
        </p:spPr>
      </p:pic>
      <p:sp>
        <p:nvSpPr>
          <p:cNvPr id="6" name="AutoShape 2">
            <a:extLst>
              <a:ext uri="{FF2B5EF4-FFF2-40B4-BE49-F238E27FC236}">
                <a16:creationId xmlns:a16="http://schemas.microsoft.com/office/drawing/2014/main" id="{176F1151-43B1-06F1-20DE-09CAAE7E7CF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1586051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98A59E85-254E-E4BA-E57A-3F47C30C87C6}"/>
              </a:ext>
            </a:extLst>
          </p:cNvPr>
          <p:cNvSpPr txBox="1"/>
          <p:nvPr/>
        </p:nvSpPr>
        <p:spPr>
          <a:xfrm>
            <a:off x="1240367" y="873760"/>
            <a:ext cx="9711266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4800" dirty="0"/>
              <a:t>ÍNDICE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2400" dirty="0">
                <a:latin typeface="Consolas" panose="020B0609020204030204" pitchFamily="49" charset="0"/>
              </a:rPr>
              <a:t>Definición de Estructura de Datos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2400" dirty="0">
                <a:latin typeface="Consolas" panose="020B0609020204030204" pitchFamily="49" charset="0"/>
              </a:rPr>
              <a:t>ADT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2400" dirty="0">
                <a:latin typeface="Consolas" panose="020B0609020204030204" pitchFamily="49" charset="0"/>
              </a:rPr>
              <a:t>Diseño orientado a objetos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2400" dirty="0">
                <a:latin typeface="Consolas" panose="020B0609020204030204" pitchFamily="49" charset="0"/>
              </a:rPr>
              <a:t>Apuntadores y lista basada en arreglos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2400" dirty="0">
                <a:latin typeface="Consolas" panose="020B0609020204030204" pitchFamily="49" charset="0"/>
              </a:rPr>
              <a:t>Listas ligadas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2400" dirty="0">
                <a:latin typeface="Consolas" panose="020B0609020204030204" pitchFamily="49" charset="0"/>
              </a:rPr>
              <a:t>Pilas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2400" dirty="0">
                <a:latin typeface="Consolas" panose="020B0609020204030204" pitchFamily="49" charset="0"/>
              </a:rPr>
              <a:t>Colas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2400" dirty="0">
                <a:latin typeface="Consolas" panose="020B0609020204030204" pitchFamily="49" charset="0"/>
              </a:rPr>
              <a:t>Arboles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2400" dirty="0">
                <a:latin typeface="Consolas" panose="020B0609020204030204" pitchFamily="49" charset="0"/>
              </a:rPr>
              <a:t>Grafos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2400" dirty="0">
                <a:latin typeface="Consolas" panose="020B0609020204030204" pitchFamily="49" charset="0"/>
              </a:rPr>
              <a:t>Tablas Hash y Hashing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2400" dirty="0">
                <a:latin typeface="Consolas" panose="020B0609020204030204" pitchFamily="49" charset="0"/>
              </a:rPr>
              <a:t>Conjuntos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2400" dirty="0">
                <a:latin typeface="Consolas" panose="020B0609020204030204" pitchFamily="49" charset="0"/>
              </a:rPr>
              <a:t>Mapas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2400" dirty="0">
                <a:latin typeface="Consolas" panose="020B0609020204030204" pitchFamily="49" charset="0"/>
              </a:rPr>
              <a:t>Heap </a:t>
            </a:r>
          </a:p>
        </p:txBody>
      </p:sp>
    </p:spTree>
    <p:extLst>
      <p:ext uri="{BB962C8B-B14F-4D97-AF65-F5344CB8AC3E}">
        <p14:creationId xmlns:p14="http://schemas.microsoft.com/office/powerpoint/2010/main" val="21637389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8393BD9C-EF53-B799-EF8B-48BB07A4D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378" y="170179"/>
            <a:ext cx="6629061" cy="836189"/>
          </a:xfrm>
        </p:spPr>
        <p:txBody>
          <a:bodyPr>
            <a:normAutofit/>
          </a:bodyPr>
          <a:lstStyle/>
          <a:p>
            <a:r>
              <a:rPr lang="es-MX" sz="40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setTime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D2097324-3E3F-86C6-B606-F526814CCD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250" t="21704" r="16417" b="25259"/>
          <a:stretch/>
        </p:blipFill>
        <p:spPr>
          <a:xfrm>
            <a:off x="477519" y="1079500"/>
            <a:ext cx="10763073" cy="469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2561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7E90A964-6E46-7AE8-3101-C6FCC8D892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378" y="170179"/>
            <a:ext cx="6629061" cy="836189"/>
          </a:xfrm>
        </p:spPr>
        <p:txBody>
          <a:bodyPr>
            <a:normAutofit/>
          </a:bodyPr>
          <a:lstStyle/>
          <a:p>
            <a:r>
              <a:rPr lang="es-MX" sz="40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getTime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732F4FD4-83F6-84C4-B5CD-2F9634817C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626" t="48815" r="4457" b="26000"/>
          <a:stretch/>
        </p:blipFill>
        <p:spPr>
          <a:xfrm>
            <a:off x="711200" y="970280"/>
            <a:ext cx="9743440" cy="1727200"/>
          </a:xfrm>
          <a:prstGeom prst="rect">
            <a:avLst/>
          </a:prstGeom>
        </p:spPr>
      </p:pic>
      <p:sp>
        <p:nvSpPr>
          <p:cNvPr id="9" name="Título 1">
            <a:extLst>
              <a:ext uri="{FF2B5EF4-FFF2-40B4-BE49-F238E27FC236}">
                <a16:creationId xmlns:a16="http://schemas.microsoft.com/office/drawing/2014/main" id="{A70FE536-5BD9-B6F1-7E85-67E4E7E64F86}"/>
              </a:ext>
            </a:extLst>
          </p:cNvPr>
          <p:cNvSpPr txBox="1">
            <a:spLocks/>
          </p:cNvSpPr>
          <p:nvPr/>
        </p:nvSpPr>
        <p:spPr>
          <a:xfrm>
            <a:off x="660400" y="2697480"/>
            <a:ext cx="6629061" cy="8361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7200" b="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40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printTime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113EDE41-14E6-D9C4-2312-D4F1714459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500" t="27630" r="54000" b="37185"/>
          <a:stretch/>
        </p:blipFill>
        <p:spPr>
          <a:xfrm>
            <a:off x="711200" y="3596640"/>
            <a:ext cx="4771564" cy="290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4863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90B48405-C7EF-B21C-9CA5-095234F31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378" y="170179"/>
            <a:ext cx="6629061" cy="836189"/>
          </a:xfrm>
        </p:spPr>
        <p:txBody>
          <a:bodyPr>
            <a:normAutofit/>
          </a:bodyPr>
          <a:lstStyle/>
          <a:p>
            <a:r>
              <a:rPr lang="es-MX" sz="40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increments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2843080A-FF17-3DBE-D62F-30CCC3A192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666" t="20666" r="47835" b="24963"/>
          <a:stretch/>
        </p:blipFill>
        <p:spPr>
          <a:xfrm>
            <a:off x="721360" y="1122679"/>
            <a:ext cx="6934200" cy="5368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5274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99E74C29-59E0-210E-DEBA-131F5664A2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666" t="25481" r="35292" b="58334"/>
          <a:stretch/>
        </p:blipFill>
        <p:spPr>
          <a:xfrm>
            <a:off x="680720" y="1082040"/>
            <a:ext cx="9554086" cy="167132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330EA0B6-89F3-CAD3-D0AA-FFBEE6CF6C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362" t="43289" r="35596" b="30442"/>
          <a:stretch/>
        </p:blipFill>
        <p:spPr>
          <a:xfrm>
            <a:off x="680720" y="3672840"/>
            <a:ext cx="9554086" cy="2712720"/>
          </a:xfrm>
          <a:prstGeom prst="rect">
            <a:avLst/>
          </a:prstGeom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3E02D099-3A69-B276-AB59-13830F5623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720" y="245851"/>
            <a:ext cx="6629061" cy="836189"/>
          </a:xfrm>
        </p:spPr>
        <p:txBody>
          <a:bodyPr>
            <a:normAutofit/>
          </a:bodyPr>
          <a:lstStyle/>
          <a:p>
            <a:r>
              <a:rPr lang="es-MX" sz="40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equalTime</a:t>
            </a: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6B538A21-CEE3-07C8-BE23-76CE246781F2}"/>
              </a:ext>
            </a:extLst>
          </p:cNvPr>
          <p:cNvSpPr txBox="1">
            <a:spLocks/>
          </p:cNvSpPr>
          <p:nvPr/>
        </p:nvSpPr>
        <p:spPr>
          <a:xfrm>
            <a:off x="680720" y="2658851"/>
            <a:ext cx="6629061" cy="8361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7200" b="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40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Constructores</a:t>
            </a:r>
          </a:p>
        </p:txBody>
      </p:sp>
    </p:spTree>
    <p:extLst>
      <p:ext uri="{BB962C8B-B14F-4D97-AF65-F5344CB8AC3E}">
        <p14:creationId xmlns:p14="http://schemas.microsoft.com/office/powerpoint/2010/main" val="27538265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D9BA4A8C-8F71-40E6-1D36-C1146D9630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720" y="245851"/>
            <a:ext cx="6629061" cy="836189"/>
          </a:xfrm>
        </p:spPr>
        <p:txBody>
          <a:bodyPr>
            <a:normAutofit/>
          </a:bodyPr>
          <a:lstStyle/>
          <a:p>
            <a:r>
              <a:rPr lang="es-MX" sz="40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Operador de asignación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1D22470C-84DD-43C7-7457-D8D2B13B00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167" t="36815" r="37333" b="28666"/>
          <a:stretch/>
        </p:blipFill>
        <p:spPr>
          <a:xfrm>
            <a:off x="2799080" y="1252783"/>
            <a:ext cx="5303520" cy="236728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76AFA267-2DBE-5BB5-0CDC-88F931548C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3640" y="1981200"/>
            <a:ext cx="1447800" cy="14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9645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891B4E84-1E62-268B-7654-0303DF9A1D6C}"/>
              </a:ext>
            </a:extLst>
          </p:cNvPr>
          <p:cNvSpPr txBox="1"/>
          <p:nvPr/>
        </p:nvSpPr>
        <p:spPr>
          <a:xfrm>
            <a:off x="221365" y="761729"/>
            <a:ext cx="10641475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Una clase es una colección de un número fijo de componentes.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Los componentes de una clase se llaman miembros de la clase.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Se accede a los miembros de una clase por el nombre.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En C++, </a:t>
            </a:r>
            <a:r>
              <a:rPr lang="es-MX" dirty="0" err="1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class</a:t>
            </a:r>
            <a:r>
              <a:rPr lang="es-MX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es una palabra reservada.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Los miembros de una clase se clasifican en una de tres categorías: private, protected y public.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Los miembros private de una clase no son accesibles fuera de la clase.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Los miembros public de una clase son accesibles fuera de la clase.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Por defecto, todos los miembros de una clase son private.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Los miembros public se declaran utilizando el especificador de acceso a miembros public.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Los miembros private se declaran utilizando el especificador de acceso a miembros private.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Un miembro de una clase puede ser una función o una variable (es decir, datos)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Si algún miembro de una clase es una función, por lo general se utiliza la función prototipo para declararlo.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Si algún miembro de una clase es una variable, se declara como cualquier otra variable.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En la definición de clases, no se puede inicializar una variable cuando ésta se declara.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En C++, </a:t>
            </a:r>
            <a:r>
              <a:rPr lang="es-MX" dirty="0" err="1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class</a:t>
            </a:r>
            <a:r>
              <a:rPr lang="es-MX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es una definición. No tiene memoria asignada; la memoria se asigna para las variables de clase cuando usted las declara.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En C++, las variables de clase se llaman objetos de clase o sencillamente objetos.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Para tener acceso a un miembro de clase se utiliza el nombre de la variable de clase, seguido por el operador punto (“.”) y luego por el nombre del miembro.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E76DF766-530F-F358-78B9-B26093056506}"/>
              </a:ext>
            </a:extLst>
          </p:cNvPr>
          <p:cNvSpPr txBox="1"/>
          <p:nvPr/>
        </p:nvSpPr>
        <p:spPr>
          <a:xfrm>
            <a:off x="312516" y="248856"/>
            <a:ext cx="90571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u="sng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RESUMEN</a:t>
            </a:r>
          </a:p>
        </p:txBody>
      </p:sp>
    </p:spTree>
    <p:extLst>
      <p:ext uri="{BB962C8B-B14F-4D97-AF65-F5344CB8AC3E}">
        <p14:creationId xmlns:p14="http://schemas.microsoft.com/office/powerpoint/2010/main" val="29845667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BBD6B31C-F52F-D3BD-DFC2-33E7770D9011}"/>
              </a:ext>
            </a:extLst>
          </p:cNvPr>
          <p:cNvSpPr txBox="1"/>
          <p:nvPr/>
        </p:nvSpPr>
        <p:spPr>
          <a:xfrm>
            <a:off x="221366" y="197346"/>
            <a:ext cx="10456280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Las únicas operaciones integradas en las clases son la asignación y la selección de miembros.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Los objetos de clase pueden pasarse como parámetros a las funciones y devolverse como valores de función.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Como parámetros para las funciones, las clases se pueden pasar por valor o por referencia.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Los constructores garantizan que los miembros de datos se inicialicen cuando se declare un objeto.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El nombre de un constructor es el mismo que el nombre de la clase.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Una clase puede tener más de un constructor.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Un constructor sin parámetros se llama el constructor predeterminado.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Los constructores predeterminados se ejecutan automáticamente cuando un objeto </a:t>
            </a:r>
            <a:r>
              <a:rPr lang="es-MX" dirty="0" err="1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class</a:t>
            </a:r>
            <a:r>
              <a:rPr lang="es-MX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entra en su ámbito.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Los destructores se ejecutan en forma automática cuando un objeto </a:t>
            </a:r>
            <a:r>
              <a:rPr lang="es-MX" dirty="0" err="1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class</a:t>
            </a:r>
            <a:r>
              <a:rPr lang="es-MX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sale del ámbito.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Una clase puede tener sólo un destructor sin parámetros.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El nombre de un destructor es la tilde (“~”), seguida por el nombre de la clase (sin espacios intermedios).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Los constructores y los destructores son funciones sin ningún tipo; es decir, no devuelven un valor ni son </a:t>
            </a:r>
            <a:r>
              <a:rPr lang="es-MX" dirty="0" err="1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void</a:t>
            </a:r>
            <a:r>
              <a:rPr lang="es-MX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. Como resultado, no pueden llamarse como las otras funciones.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Un tipo de datos que especifica las propiedades lógicas sin los detalles de implementación se llama tipo de datos abstracto (ADT).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Una manera fácil de identificar las clases, objetos y las operaciones es describir el problema en palabras y luego identificar todos los sustantivos y los verbos. Elija sus clases (objetos) de la lista de nombres y las operaciones de la lista de verbos.</a:t>
            </a:r>
          </a:p>
        </p:txBody>
      </p:sp>
    </p:spTree>
    <p:extLst>
      <p:ext uri="{BB962C8B-B14F-4D97-AF65-F5344CB8AC3E}">
        <p14:creationId xmlns:p14="http://schemas.microsoft.com/office/powerpoint/2010/main" val="18364582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6962D3E4-BD11-731C-D3DA-0E7967A3753B}"/>
              </a:ext>
            </a:extLst>
          </p:cNvPr>
          <p:cNvSpPr txBox="1"/>
          <p:nvPr/>
        </p:nvSpPr>
        <p:spPr>
          <a:xfrm>
            <a:off x="3936999" y="1649567"/>
            <a:ext cx="251036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800" u="sng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ESTRUCTURA</a:t>
            </a:r>
            <a:r>
              <a:rPr lang="es-MX" sz="28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DE </a:t>
            </a:r>
            <a:r>
              <a:rPr lang="es-MX" sz="2800" u="sng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DATOS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3CD40C14-B3AD-5C97-E957-D0C922D62279}"/>
              </a:ext>
            </a:extLst>
          </p:cNvPr>
          <p:cNvSpPr txBox="1"/>
          <p:nvPr/>
        </p:nvSpPr>
        <p:spPr>
          <a:xfrm>
            <a:off x="848360" y="451535"/>
            <a:ext cx="397764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	U</a:t>
            </a:r>
            <a:r>
              <a:rPr lang="es-MX" b="1" i="0" dirty="0">
                <a:effectLst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na forma específica de organizar y almacenar datos en la memoria de una computadora</a:t>
            </a:r>
            <a:endParaRPr lang="es-MX" b="1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cxnSp>
        <p:nvCxnSpPr>
          <p:cNvPr id="6" name="Conector: angular 5">
            <a:extLst>
              <a:ext uri="{FF2B5EF4-FFF2-40B4-BE49-F238E27FC236}">
                <a16:creationId xmlns:a16="http://schemas.microsoft.com/office/drawing/2014/main" id="{8FB60CB2-AE33-D3C0-4B19-A658BF52AB56}"/>
              </a:ext>
            </a:extLst>
          </p:cNvPr>
          <p:cNvCxnSpPr>
            <a:cxnSpLocks/>
            <a:endCxn id="4" idx="2"/>
          </p:cNvCxnSpPr>
          <p:nvPr/>
        </p:nvCxnSpPr>
        <p:spPr>
          <a:xfrm rot="10800000">
            <a:off x="2837181" y="1374865"/>
            <a:ext cx="900855" cy="779902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Abrir llave 7">
            <a:extLst>
              <a:ext uri="{FF2B5EF4-FFF2-40B4-BE49-F238E27FC236}">
                <a16:creationId xmlns:a16="http://schemas.microsoft.com/office/drawing/2014/main" id="{4CA3A2E6-E0A9-5181-F1AC-393B56308564}"/>
              </a:ext>
            </a:extLst>
          </p:cNvPr>
          <p:cNvSpPr/>
          <p:nvPr/>
        </p:nvSpPr>
        <p:spPr>
          <a:xfrm>
            <a:off x="3873499" y="1727200"/>
            <a:ext cx="63500" cy="855134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491EB44B-676C-A07C-F77A-EC79D1BAEA3F}"/>
              </a:ext>
            </a:extLst>
          </p:cNvPr>
          <p:cNvSpPr txBox="1"/>
          <p:nvPr/>
        </p:nvSpPr>
        <p:spPr>
          <a:xfrm>
            <a:off x="7929032" y="232602"/>
            <a:ext cx="270933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D</a:t>
            </a:r>
            <a:r>
              <a:rPr lang="es-MX" b="1" i="0" dirty="0">
                <a:effectLst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efiniremos cómo se agrupan los datos y cómo se relacionan entre sí</a:t>
            </a:r>
            <a:endParaRPr lang="es-MX" b="1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cxnSp>
        <p:nvCxnSpPr>
          <p:cNvPr id="12" name="Conector: angular 11">
            <a:extLst>
              <a:ext uri="{FF2B5EF4-FFF2-40B4-BE49-F238E27FC236}">
                <a16:creationId xmlns:a16="http://schemas.microsoft.com/office/drawing/2014/main" id="{19E616D5-4DAC-8072-EBA2-F49538792E49}"/>
              </a:ext>
            </a:extLst>
          </p:cNvPr>
          <p:cNvCxnSpPr>
            <a:stCxn id="10" idx="1"/>
            <a:endCxn id="2" idx="0"/>
          </p:cNvCxnSpPr>
          <p:nvPr/>
        </p:nvCxnSpPr>
        <p:spPr>
          <a:xfrm rot="10800000" flipV="1">
            <a:off x="5192184" y="832767"/>
            <a:ext cx="2736849" cy="816800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CuadroTexto 13">
            <a:extLst>
              <a:ext uri="{FF2B5EF4-FFF2-40B4-BE49-F238E27FC236}">
                <a16:creationId xmlns:a16="http://schemas.microsoft.com/office/drawing/2014/main" id="{EA200C32-ABA5-5361-F1B4-B037064ABB6C}"/>
              </a:ext>
            </a:extLst>
          </p:cNvPr>
          <p:cNvSpPr txBox="1"/>
          <p:nvPr/>
        </p:nvSpPr>
        <p:spPr>
          <a:xfrm>
            <a:off x="7715248" y="2695202"/>
            <a:ext cx="313689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P</a:t>
            </a:r>
            <a:r>
              <a:rPr lang="es-MX" b="1" i="0" dirty="0">
                <a:effectLst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ueden ser cualquier tipo de información que se almacena y procesa en una computadora</a:t>
            </a:r>
            <a:endParaRPr lang="es-MX" b="1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cxnSp>
        <p:nvCxnSpPr>
          <p:cNvPr id="16" name="Conector: angular 15">
            <a:extLst>
              <a:ext uri="{FF2B5EF4-FFF2-40B4-BE49-F238E27FC236}">
                <a16:creationId xmlns:a16="http://schemas.microsoft.com/office/drawing/2014/main" id="{4EB5112B-4860-F099-77CC-57EB283C05DD}"/>
              </a:ext>
            </a:extLst>
          </p:cNvPr>
          <p:cNvCxnSpPr>
            <a:stCxn id="14" idx="0"/>
          </p:cNvCxnSpPr>
          <p:nvPr/>
        </p:nvCxnSpPr>
        <p:spPr>
          <a:xfrm rot="16200000" flipV="1">
            <a:off x="7561449" y="972952"/>
            <a:ext cx="354169" cy="3090331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050" name="Picture 2" descr="ESTRUCTURA DE DATOS: 3.1 LISTA ENLAZADAS">
            <a:extLst>
              <a:ext uri="{FF2B5EF4-FFF2-40B4-BE49-F238E27FC236}">
                <a16:creationId xmlns:a16="http://schemas.microsoft.com/office/drawing/2014/main" id="{77322566-48B8-9088-9F2F-4CD847272A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529"/>
          <a:stretch/>
        </p:blipFill>
        <p:spPr bwMode="auto">
          <a:xfrm>
            <a:off x="319087" y="3118446"/>
            <a:ext cx="2886075" cy="923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Arreglos en Java- Cursos de Java">
            <a:extLst>
              <a:ext uri="{FF2B5EF4-FFF2-40B4-BE49-F238E27FC236}">
                <a16:creationId xmlns:a16="http://schemas.microsoft.com/office/drawing/2014/main" id="{D55C829B-3417-EE22-5FD4-34F95A28F0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2" r="54233"/>
          <a:stretch/>
        </p:blipFill>
        <p:spPr bwMode="auto">
          <a:xfrm>
            <a:off x="389466" y="4221163"/>
            <a:ext cx="1026637" cy="2052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1CB04E32-BF6F-2CFA-EDC5-4D2F61C585D7}"/>
              </a:ext>
            </a:extLst>
          </p:cNvPr>
          <p:cNvSpPr txBox="1"/>
          <p:nvPr/>
        </p:nvSpPr>
        <p:spPr>
          <a:xfrm>
            <a:off x="-413280" y="6223000"/>
            <a:ext cx="2580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b="1" dirty="0">
                <a:latin typeface="Abadi" panose="020B0604020104020204" pitchFamily="34" charset="0"/>
              </a:rPr>
              <a:t>Arreglos</a:t>
            </a:r>
          </a:p>
        </p:txBody>
      </p:sp>
      <p:pic>
        <p:nvPicPr>
          <p:cNvPr id="2054" name="Picture 6" descr="Cola (informática) - Wikipedia, la enciclopedia libre">
            <a:extLst>
              <a:ext uri="{FF2B5EF4-FFF2-40B4-BE49-F238E27FC236}">
                <a16:creationId xmlns:a16="http://schemas.microsoft.com/office/drawing/2014/main" id="{C983DF97-526F-EBDB-B483-B07D9D327C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9015" y="4639584"/>
            <a:ext cx="2354019" cy="1418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CuadroTexto 17">
            <a:extLst>
              <a:ext uri="{FF2B5EF4-FFF2-40B4-BE49-F238E27FC236}">
                <a16:creationId xmlns:a16="http://schemas.microsoft.com/office/drawing/2014/main" id="{8323933C-C308-D2AB-7D02-3CA1945D9E9A}"/>
              </a:ext>
            </a:extLst>
          </p:cNvPr>
          <p:cNvSpPr txBox="1"/>
          <p:nvPr/>
        </p:nvSpPr>
        <p:spPr>
          <a:xfrm>
            <a:off x="1762124" y="6221799"/>
            <a:ext cx="2580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b="1" dirty="0">
                <a:latin typeface="Abadi" panose="020B0604020104020204" pitchFamily="34" charset="0"/>
              </a:rPr>
              <a:t>Colas</a:t>
            </a:r>
          </a:p>
        </p:txBody>
      </p:sp>
      <p:pic>
        <p:nvPicPr>
          <p:cNvPr id="2056" name="Picture 8" descr="Dibujo de bocchi Wa ha ha - Dibujos de don Vegeta | Facebook">
            <a:extLst>
              <a:ext uri="{FF2B5EF4-FFF2-40B4-BE49-F238E27FC236}">
                <a16:creationId xmlns:a16="http://schemas.microsoft.com/office/drawing/2014/main" id="{4458B753-E32B-790C-A615-0B5E577BBF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345" b="89831" l="9825" r="89825">
                        <a14:foregroundMark x1="32982" y1="41243" x2="32982" y2="41243"/>
                        <a14:foregroundMark x1="11930" y1="31073" x2="23860" y2="68362"/>
                        <a14:foregroundMark x1="23860" y1="68362" x2="44561" y2="80226"/>
                        <a14:foregroundMark x1="44561" y1="80226" x2="71579" y2="77401"/>
                        <a14:foregroundMark x1="71579" y1="77401" x2="79298" y2="49153"/>
                        <a14:foregroundMark x1="22456" y1="75706" x2="51930" y2="85876"/>
                        <a14:foregroundMark x1="72281" y1="84746" x2="75439" y2="70621"/>
                        <a14:foregroundMark x1="86667" y1="32203" x2="86667" y2="32203"/>
                        <a14:foregroundMark x1="86667" y1="24859" x2="83509" y2="31638"/>
                        <a14:foregroundMark x1="77895" y1="32768" x2="62456" y2="16949"/>
                        <a14:foregroundMark x1="59298" y1="7345" x2="51228" y2="9040"/>
                        <a14:foregroundMark x1="59298" y1="24294" x2="74386" y2="49153"/>
                        <a14:foregroundMark x1="68772" y1="37288" x2="37193" y2="47458"/>
                        <a14:foregroundMark x1="48070" y1="44633" x2="62105" y2="56497"/>
                        <a14:foregroundMark x1="34035" y1="39548" x2="23158" y2="45198"/>
                        <a14:foregroundMark x1="37895" y1="52542" x2="60702" y2="58757"/>
                        <a14:foregroundMark x1="60702" y1="58757" x2="60702" y2="58757"/>
                        <a14:foregroundMark x1="49123" y1="62147" x2="27719" y2="53672"/>
                        <a14:foregroundMark x1="27719" y1="53672" x2="25965" y2="50847"/>
                        <a14:foregroundMark x1="37895" y1="30508" x2="26316" y2="62147"/>
                        <a14:foregroundMark x1="67018" y1="83616" x2="28772" y2="8474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4003" y="6381065"/>
            <a:ext cx="840003" cy="521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Árbol (informática) - Wikipedia, la enciclopedia libre">
            <a:extLst>
              <a:ext uri="{FF2B5EF4-FFF2-40B4-BE49-F238E27FC236}">
                <a16:creationId xmlns:a16="http://schemas.microsoft.com/office/drawing/2014/main" id="{4FC999B6-BA06-A0AC-AD8D-E25C3D0184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8274" y="4575498"/>
            <a:ext cx="1828800" cy="1609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CuadroTexto 18">
            <a:extLst>
              <a:ext uri="{FF2B5EF4-FFF2-40B4-BE49-F238E27FC236}">
                <a16:creationId xmlns:a16="http://schemas.microsoft.com/office/drawing/2014/main" id="{9B2FDC7F-2AC6-5A98-40B1-B7AD05A74009}"/>
              </a:ext>
            </a:extLst>
          </p:cNvPr>
          <p:cNvSpPr txBox="1"/>
          <p:nvPr/>
        </p:nvSpPr>
        <p:spPr>
          <a:xfrm>
            <a:off x="4044827" y="6220598"/>
            <a:ext cx="2580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b="1" dirty="0">
                <a:latin typeface="Abadi" panose="020B0604020104020204" pitchFamily="34" charset="0"/>
              </a:rPr>
              <a:t>Pilas</a:t>
            </a:r>
          </a:p>
        </p:txBody>
      </p:sp>
      <p:pic>
        <p:nvPicPr>
          <p:cNvPr id="2060" name="Picture 12" descr="Pila (informática) - Wikipedia, la enciclopedia libre">
            <a:extLst>
              <a:ext uri="{FF2B5EF4-FFF2-40B4-BE49-F238E27FC236}">
                <a16:creationId xmlns:a16="http://schemas.microsoft.com/office/drawing/2014/main" id="{2AC45A0A-E405-B9AF-A66A-3D9F711072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7526" y="4851284"/>
            <a:ext cx="1655348" cy="1189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CuadroTexto 19">
            <a:extLst>
              <a:ext uri="{FF2B5EF4-FFF2-40B4-BE49-F238E27FC236}">
                <a16:creationId xmlns:a16="http://schemas.microsoft.com/office/drawing/2014/main" id="{C5832A96-A067-36D0-9869-32E613D19BCB}"/>
              </a:ext>
            </a:extLst>
          </p:cNvPr>
          <p:cNvSpPr txBox="1"/>
          <p:nvPr/>
        </p:nvSpPr>
        <p:spPr>
          <a:xfrm>
            <a:off x="6235700" y="6290752"/>
            <a:ext cx="2580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b="1" dirty="0">
                <a:latin typeface="Abadi" panose="020B0604020104020204" pitchFamily="34" charset="0"/>
              </a:rPr>
              <a:t>Arboles</a:t>
            </a:r>
          </a:p>
        </p:txBody>
      </p:sp>
      <p:pic>
        <p:nvPicPr>
          <p:cNvPr id="2062" name="Picture 14" descr="Teoria dos Grafos – Uma introdução | Luiz Bitencourt">
            <a:extLst>
              <a:ext uri="{FF2B5EF4-FFF2-40B4-BE49-F238E27FC236}">
                <a16:creationId xmlns:a16="http://schemas.microsoft.com/office/drawing/2014/main" id="{617B6437-2685-8A46-0378-B691D4C551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8225" y="4376996"/>
            <a:ext cx="1930050" cy="1816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CuadroTexto 20">
            <a:extLst>
              <a:ext uri="{FF2B5EF4-FFF2-40B4-BE49-F238E27FC236}">
                <a16:creationId xmlns:a16="http://schemas.microsoft.com/office/drawing/2014/main" id="{15262BE3-F2CC-987C-3626-BD3DA3C76826}"/>
              </a:ext>
            </a:extLst>
          </p:cNvPr>
          <p:cNvSpPr txBox="1"/>
          <p:nvPr/>
        </p:nvSpPr>
        <p:spPr>
          <a:xfrm>
            <a:off x="8589433" y="6192283"/>
            <a:ext cx="2580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b="1" dirty="0">
                <a:latin typeface="Abadi" panose="020B0604020104020204" pitchFamily="34" charset="0"/>
              </a:rPr>
              <a:t>Grafos</a:t>
            </a:r>
          </a:p>
        </p:txBody>
      </p:sp>
    </p:spTree>
    <p:extLst>
      <p:ext uri="{BB962C8B-B14F-4D97-AF65-F5344CB8AC3E}">
        <p14:creationId xmlns:p14="http://schemas.microsoft.com/office/powerpoint/2010/main" val="10834308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EDE53157-20BC-68CC-28AE-6C10319D2C73}"/>
              </a:ext>
            </a:extLst>
          </p:cNvPr>
          <p:cNvSpPr txBox="1"/>
          <p:nvPr/>
        </p:nvSpPr>
        <p:spPr>
          <a:xfrm>
            <a:off x="182034" y="655934"/>
            <a:ext cx="428836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b="1" dirty="0">
                <a:latin typeface="Söhne"/>
              </a:rPr>
              <a:t>U</a:t>
            </a:r>
            <a:r>
              <a:rPr lang="es-MX" b="1" i="0" dirty="0">
                <a:effectLst/>
                <a:latin typeface="Söhne"/>
              </a:rPr>
              <a:t>na categoría que define el conjunto de valores que una variable puede contener y las operaciones que se pueden realizar en esos valores</a:t>
            </a:r>
            <a:endParaRPr lang="es-MX" b="1" dirty="0"/>
          </a:p>
        </p:txBody>
      </p:sp>
      <p:grpSp>
        <p:nvGrpSpPr>
          <p:cNvPr id="12" name="Grupo 11">
            <a:extLst>
              <a:ext uri="{FF2B5EF4-FFF2-40B4-BE49-F238E27FC236}">
                <a16:creationId xmlns:a16="http://schemas.microsoft.com/office/drawing/2014/main" id="{F25FEF77-95A3-57E3-4302-61410C043D84}"/>
              </a:ext>
            </a:extLst>
          </p:cNvPr>
          <p:cNvGrpSpPr/>
          <p:nvPr/>
        </p:nvGrpSpPr>
        <p:grpSpPr>
          <a:xfrm>
            <a:off x="1727199" y="2497668"/>
            <a:ext cx="7721600" cy="856627"/>
            <a:chOff x="1553633" y="2637368"/>
            <a:chExt cx="7721600" cy="856627"/>
          </a:xfrm>
        </p:grpSpPr>
        <p:sp>
          <p:nvSpPr>
            <p:cNvPr id="2" name="CuadroTexto 1">
              <a:extLst>
                <a:ext uri="{FF2B5EF4-FFF2-40B4-BE49-F238E27FC236}">
                  <a16:creationId xmlns:a16="http://schemas.microsoft.com/office/drawing/2014/main" id="{95B2E5E0-0D2E-C307-5E4E-D5C3DF9C3C9F}"/>
                </a:ext>
              </a:extLst>
            </p:cNvPr>
            <p:cNvSpPr txBox="1"/>
            <p:nvPr/>
          </p:nvSpPr>
          <p:spPr>
            <a:xfrm>
              <a:off x="1553633" y="2847664"/>
              <a:ext cx="77216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dirty="0">
                  <a:latin typeface="ADLaM Display" panose="02010000000000000000" pitchFamily="2" charset="0"/>
                  <a:ea typeface="ADLaM Display" panose="02010000000000000000" pitchFamily="2" charset="0"/>
                  <a:cs typeface="ADLaM Display" panose="02010000000000000000" pitchFamily="2" charset="0"/>
                </a:rPr>
                <a:t>TIPO DE DATO ABSTRACTO (ADT)</a:t>
              </a:r>
            </a:p>
            <a:p>
              <a:pPr algn="ctr"/>
              <a:r>
                <a:rPr lang="es-MX" dirty="0">
                  <a:latin typeface="ADLaM Display" panose="02010000000000000000" pitchFamily="2" charset="0"/>
                  <a:ea typeface="ADLaM Display" panose="02010000000000000000" pitchFamily="2" charset="0"/>
                  <a:cs typeface="ADLaM Display" panose="02010000000000000000" pitchFamily="2" charset="0"/>
                </a:rPr>
                <a:t>Abstract Data Type</a:t>
              </a:r>
            </a:p>
          </p:txBody>
        </p:sp>
        <p:sp>
          <p:nvSpPr>
            <p:cNvPr id="7" name="Abrir llave 6">
              <a:extLst>
                <a:ext uri="{FF2B5EF4-FFF2-40B4-BE49-F238E27FC236}">
                  <a16:creationId xmlns:a16="http://schemas.microsoft.com/office/drawing/2014/main" id="{8A880C70-1214-A298-94A7-DB95AAB24820}"/>
                </a:ext>
              </a:extLst>
            </p:cNvPr>
            <p:cNvSpPr/>
            <p:nvPr/>
          </p:nvSpPr>
          <p:spPr>
            <a:xfrm rot="5400000">
              <a:off x="4115483" y="1815417"/>
              <a:ext cx="235698" cy="1879600"/>
            </a:xfrm>
            <a:prstGeom prst="leftBrace">
              <a:avLst/>
            </a:prstGeom>
            <a:ln>
              <a:solidFill>
                <a:srgbClr val="FF0000">
                  <a:alpha val="95000"/>
                </a:srgbClr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sp>
        <p:nvSpPr>
          <p:cNvPr id="10" name="CuadroTexto 9">
            <a:extLst>
              <a:ext uri="{FF2B5EF4-FFF2-40B4-BE49-F238E27FC236}">
                <a16:creationId xmlns:a16="http://schemas.microsoft.com/office/drawing/2014/main" id="{88EA1983-E35E-E8CD-A7EF-E58473F69E4D}"/>
              </a:ext>
            </a:extLst>
          </p:cNvPr>
          <p:cNvSpPr txBox="1"/>
          <p:nvPr/>
        </p:nvSpPr>
        <p:spPr>
          <a:xfrm>
            <a:off x="5063068" y="655934"/>
            <a:ext cx="531706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b="1" dirty="0">
                <a:latin typeface="Söhne"/>
              </a:rPr>
              <a:t>N</a:t>
            </a:r>
            <a:r>
              <a:rPr lang="es-MX" b="1" i="0" dirty="0">
                <a:effectLst/>
                <a:latin typeface="Söhne"/>
              </a:rPr>
              <a:t>o se trata de una implementación concreta, sino de una descripción de la estructura y el comportamiento de un tipo de dato sin entrar en detalles específicos</a:t>
            </a:r>
            <a:endParaRPr lang="es-MX" b="1" dirty="0"/>
          </a:p>
        </p:txBody>
      </p:sp>
      <p:sp>
        <p:nvSpPr>
          <p:cNvPr id="13" name="Abrir llave 12">
            <a:extLst>
              <a:ext uri="{FF2B5EF4-FFF2-40B4-BE49-F238E27FC236}">
                <a16:creationId xmlns:a16="http://schemas.microsoft.com/office/drawing/2014/main" id="{5214661D-1652-6AD0-349F-D73089B6E070}"/>
              </a:ext>
            </a:extLst>
          </p:cNvPr>
          <p:cNvSpPr/>
          <p:nvPr/>
        </p:nvSpPr>
        <p:spPr>
          <a:xfrm rot="5400000">
            <a:off x="5997576" y="1942044"/>
            <a:ext cx="237065" cy="1348315"/>
          </a:xfrm>
          <a:prstGeom prst="leftBrace">
            <a:avLst/>
          </a:prstGeom>
          <a:ln>
            <a:solidFill>
              <a:srgbClr val="FF0000">
                <a:alpha val="95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3074" name="Picture 2" descr="Hitori Bocchi out of context #11 : r/HitoriBocchiOfficial">
            <a:extLst>
              <a:ext uri="{FF2B5EF4-FFF2-40B4-BE49-F238E27FC236}">
                <a16:creationId xmlns:a16="http://schemas.microsoft.com/office/drawing/2014/main" id="{70EE56FD-5E7C-26C2-CD5F-E406845F8C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6717" b="98485" l="56030" r="93878">
                        <a14:foregroundMark x1="70315" y1="48232" x2="61410" y2="54798"/>
                        <a14:foregroundMark x1="61410" y1="54798" x2="62894" y2="83838"/>
                        <a14:foregroundMark x1="62894" y1="83838" x2="69202" y2="93434"/>
                        <a14:foregroundMark x1="69202" y1="93434" x2="75139" y2="73485"/>
                        <a14:foregroundMark x1="75139" y1="73485" x2="75510" y2="57828"/>
                        <a14:foregroundMark x1="70315" y1="58586" x2="63636" y2="69697"/>
                        <a14:foregroundMark x1="61410" y1="87626" x2="71429" y2="94192"/>
                        <a14:foregroundMark x1="71429" y1="94192" x2="76438" y2="93939"/>
                        <a14:foregroundMark x1="60668" y1="87879" x2="56030" y2="98737"/>
                        <a14:foregroundMark x1="76438" y1="94444" x2="76438" y2="96212"/>
                        <a14:foregroundMark x1="67904" y1="46717" x2="67904" y2="4671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8576" t="44591" r="2092" b="4209"/>
          <a:stretch/>
        </p:blipFill>
        <p:spPr bwMode="auto">
          <a:xfrm>
            <a:off x="0" y="4926797"/>
            <a:ext cx="2019299" cy="1931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Bocadillo nube: nube 15">
            <a:extLst>
              <a:ext uri="{FF2B5EF4-FFF2-40B4-BE49-F238E27FC236}">
                <a16:creationId xmlns:a16="http://schemas.microsoft.com/office/drawing/2014/main" id="{DDFC6AC0-BE25-034C-E648-B7EE338B6B66}"/>
              </a:ext>
            </a:extLst>
          </p:cNvPr>
          <p:cNvSpPr/>
          <p:nvPr/>
        </p:nvSpPr>
        <p:spPr>
          <a:xfrm>
            <a:off x="716280" y="3008389"/>
            <a:ext cx="2199640" cy="1645117"/>
          </a:xfrm>
          <a:prstGeom prst="cloudCallout">
            <a:avLst>
              <a:gd name="adj1" fmla="val -38616"/>
              <a:gd name="adj2" fmla="val 70837"/>
            </a:avLst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400" dirty="0">
                <a:solidFill>
                  <a:schemeClr val="tx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¿Por qué no pasar directamente a la acción?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767CBB90-EAD9-B3C7-A96B-DE0855449830}"/>
              </a:ext>
            </a:extLst>
          </p:cNvPr>
          <p:cNvSpPr txBox="1"/>
          <p:nvPr/>
        </p:nvSpPr>
        <p:spPr>
          <a:xfrm>
            <a:off x="3903979" y="3680735"/>
            <a:ext cx="33680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b="1" u="sng" dirty="0">
                <a:latin typeface="Söhne"/>
              </a:rPr>
              <a:t>D</a:t>
            </a:r>
            <a:r>
              <a:rPr lang="es-MX" b="1" i="0" u="sng" dirty="0">
                <a:effectLst/>
                <a:latin typeface="Söhne"/>
              </a:rPr>
              <a:t>escripción abstracta de una estructura de datos </a:t>
            </a:r>
            <a:endParaRPr lang="es-MX" b="1" u="sng" dirty="0"/>
          </a:p>
        </p:txBody>
      </p:sp>
      <p:cxnSp>
        <p:nvCxnSpPr>
          <p:cNvPr id="20" name="Conector recto de flecha 19">
            <a:extLst>
              <a:ext uri="{FF2B5EF4-FFF2-40B4-BE49-F238E27FC236}">
                <a16:creationId xmlns:a16="http://schemas.microsoft.com/office/drawing/2014/main" id="{AD065932-B6CA-E61E-E64E-8A5953DD81A0}"/>
              </a:ext>
            </a:extLst>
          </p:cNvPr>
          <p:cNvCxnSpPr>
            <a:stCxn id="2" idx="2"/>
            <a:endCxn id="18" idx="0"/>
          </p:cNvCxnSpPr>
          <p:nvPr/>
        </p:nvCxnSpPr>
        <p:spPr>
          <a:xfrm>
            <a:off x="5587999" y="3354295"/>
            <a:ext cx="0" cy="32644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CuadroTexto 21">
            <a:extLst>
              <a:ext uri="{FF2B5EF4-FFF2-40B4-BE49-F238E27FC236}">
                <a16:creationId xmlns:a16="http://schemas.microsoft.com/office/drawing/2014/main" id="{8F9E94C1-B67B-1422-047E-841A198EA08D}"/>
              </a:ext>
            </a:extLst>
          </p:cNvPr>
          <p:cNvSpPr txBox="1"/>
          <p:nvPr/>
        </p:nvSpPr>
        <p:spPr>
          <a:xfrm>
            <a:off x="2443480" y="5180985"/>
            <a:ext cx="8178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24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A</a:t>
            </a:r>
            <a:r>
              <a:rPr lang="es-MX" sz="2400" b="1" i="0" dirty="0">
                <a:effectLst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bstraemos la lógica de cómo se almacenan los datos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24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Nos centramos </a:t>
            </a:r>
            <a:r>
              <a:rPr lang="es-MX" sz="2400" b="1" i="0" dirty="0">
                <a:effectLst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en cómo utilizar los datos de manera efectiva sin preocuparnos por los detalles internos</a:t>
            </a:r>
            <a:endParaRPr lang="es-MX" sz="2400" b="1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cxnSp>
        <p:nvCxnSpPr>
          <p:cNvPr id="24" name="Conector: angular 23">
            <a:extLst>
              <a:ext uri="{FF2B5EF4-FFF2-40B4-BE49-F238E27FC236}">
                <a16:creationId xmlns:a16="http://schemas.microsoft.com/office/drawing/2014/main" id="{BD1B1C27-C97F-83AA-FAE1-2FE3F8383710}"/>
              </a:ext>
            </a:extLst>
          </p:cNvPr>
          <p:cNvCxnSpPr>
            <a:stCxn id="4" idx="2"/>
            <a:endCxn id="7" idx="1"/>
          </p:cNvCxnSpPr>
          <p:nvPr/>
        </p:nvCxnSpPr>
        <p:spPr>
          <a:xfrm rot="16200000" flipH="1">
            <a:off x="3045855" y="1136624"/>
            <a:ext cx="641405" cy="2080681"/>
          </a:xfrm>
          <a:prstGeom prst="bentConnector5">
            <a:avLst>
              <a:gd name="adj1" fmla="val 35641"/>
              <a:gd name="adj2" fmla="val 100003"/>
              <a:gd name="adj3" fmla="val 64359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Conector: angular 27">
            <a:extLst>
              <a:ext uri="{FF2B5EF4-FFF2-40B4-BE49-F238E27FC236}">
                <a16:creationId xmlns:a16="http://schemas.microsoft.com/office/drawing/2014/main" id="{A1BA9229-BF2F-6B60-75CB-D2F23A17DFBE}"/>
              </a:ext>
            </a:extLst>
          </p:cNvPr>
          <p:cNvCxnSpPr>
            <a:stCxn id="10" idx="2"/>
            <a:endCxn id="13" idx="1"/>
          </p:cNvCxnSpPr>
          <p:nvPr/>
        </p:nvCxnSpPr>
        <p:spPr>
          <a:xfrm rot="5400000">
            <a:off x="6459653" y="1235719"/>
            <a:ext cx="918405" cy="1605494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CuadroTexto 4">
            <a:extLst>
              <a:ext uri="{FF2B5EF4-FFF2-40B4-BE49-F238E27FC236}">
                <a16:creationId xmlns:a16="http://schemas.microsoft.com/office/drawing/2014/main" id="{AEE80E99-CA5E-9F6A-750C-17686840816E}"/>
              </a:ext>
            </a:extLst>
          </p:cNvPr>
          <p:cNvSpPr txBox="1"/>
          <p:nvPr/>
        </p:nvSpPr>
        <p:spPr>
          <a:xfrm>
            <a:off x="8600149" y="2289950"/>
            <a:ext cx="261851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24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Nombre del tipo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24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Dominio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24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Operaciones</a:t>
            </a:r>
          </a:p>
        </p:txBody>
      </p:sp>
      <p:sp>
        <p:nvSpPr>
          <p:cNvPr id="6" name="Abrir llave 5">
            <a:extLst>
              <a:ext uri="{FF2B5EF4-FFF2-40B4-BE49-F238E27FC236}">
                <a16:creationId xmlns:a16="http://schemas.microsoft.com/office/drawing/2014/main" id="{DB4F2EAB-DA94-7582-1C2F-CBA0FFAE8BA1}"/>
              </a:ext>
            </a:extLst>
          </p:cNvPr>
          <p:cNvSpPr/>
          <p:nvPr/>
        </p:nvSpPr>
        <p:spPr>
          <a:xfrm>
            <a:off x="8241175" y="2351752"/>
            <a:ext cx="258299" cy="1510496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26901854-CA7F-504A-4C2F-6F7AAE1FAA68}"/>
              </a:ext>
            </a:extLst>
          </p:cNvPr>
          <p:cNvCxnSpPr/>
          <p:nvPr/>
        </p:nvCxnSpPr>
        <p:spPr>
          <a:xfrm>
            <a:off x="7101068" y="3159889"/>
            <a:ext cx="82180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41197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8E595F23-D36B-A203-DB57-3304B321281A}"/>
              </a:ext>
            </a:extLst>
          </p:cNvPr>
          <p:cNvSpPr txBox="1"/>
          <p:nvPr/>
        </p:nvSpPr>
        <p:spPr>
          <a:xfrm>
            <a:off x="1569720" y="2211218"/>
            <a:ext cx="675132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8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DISEÑO ORIENTADO A OBJETOS (OOD)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04A4E8BD-CF38-B877-E1A1-C68EA0C79CFA}"/>
              </a:ext>
            </a:extLst>
          </p:cNvPr>
          <p:cNvSpPr txBox="1"/>
          <p:nvPr/>
        </p:nvSpPr>
        <p:spPr>
          <a:xfrm>
            <a:off x="115570" y="404614"/>
            <a:ext cx="37655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b="1" i="0" dirty="0">
                <a:effectLst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Planificación y creación de una estructura lógica y organizada</a:t>
            </a:r>
            <a:endParaRPr lang="es-MX" b="1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cxnSp>
        <p:nvCxnSpPr>
          <p:cNvPr id="11" name="Conector: angular 10">
            <a:extLst>
              <a:ext uri="{FF2B5EF4-FFF2-40B4-BE49-F238E27FC236}">
                <a16:creationId xmlns:a16="http://schemas.microsoft.com/office/drawing/2014/main" id="{9B8A8CD4-0F11-740E-F95A-CF0A159D9DF2}"/>
              </a:ext>
            </a:extLst>
          </p:cNvPr>
          <p:cNvCxnSpPr>
            <a:cxnSpLocks/>
          </p:cNvCxnSpPr>
          <p:nvPr/>
        </p:nvCxnSpPr>
        <p:spPr>
          <a:xfrm rot="16200000" flipH="1">
            <a:off x="2105054" y="1133504"/>
            <a:ext cx="854056" cy="68893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Abrir llave 13">
            <a:extLst>
              <a:ext uri="{FF2B5EF4-FFF2-40B4-BE49-F238E27FC236}">
                <a16:creationId xmlns:a16="http://schemas.microsoft.com/office/drawing/2014/main" id="{EA2B82FA-3122-F9C1-9E3D-8119F7BBCBA8}"/>
              </a:ext>
            </a:extLst>
          </p:cNvPr>
          <p:cNvSpPr/>
          <p:nvPr/>
        </p:nvSpPr>
        <p:spPr>
          <a:xfrm rot="5400000">
            <a:off x="2786687" y="1489657"/>
            <a:ext cx="187345" cy="1255776"/>
          </a:xfrm>
          <a:prstGeom prst="leftBrace">
            <a:avLst/>
          </a:prstGeom>
          <a:ln>
            <a:solidFill>
              <a:srgbClr val="FF0000">
                <a:alpha val="95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12F59220-5D1E-E63F-9620-F7A433144164}"/>
              </a:ext>
            </a:extLst>
          </p:cNvPr>
          <p:cNvSpPr txBox="1"/>
          <p:nvPr/>
        </p:nvSpPr>
        <p:spPr>
          <a:xfrm>
            <a:off x="4218942" y="266114"/>
            <a:ext cx="610362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b="1" i="0" dirty="0">
                <a:effectLst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Un paradigma de programación que se basa en la idea de que el software se puede modelar en términos de objetos</a:t>
            </a:r>
            <a:endParaRPr lang="es-MX" b="1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18" name="Abrir llave 17">
            <a:extLst>
              <a:ext uri="{FF2B5EF4-FFF2-40B4-BE49-F238E27FC236}">
                <a16:creationId xmlns:a16="http://schemas.microsoft.com/office/drawing/2014/main" id="{E585EFA8-E445-74DE-AA08-D609D5ABB1C8}"/>
              </a:ext>
            </a:extLst>
          </p:cNvPr>
          <p:cNvSpPr/>
          <p:nvPr/>
        </p:nvSpPr>
        <p:spPr>
          <a:xfrm rot="5400000">
            <a:off x="5609591" y="173483"/>
            <a:ext cx="200658" cy="3901439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cxnSp>
        <p:nvCxnSpPr>
          <p:cNvPr id="20" name="Conector: angular 19">
            <a:extLst>
              <a:ext uri="{FF2B5EF4-FFF2-40B4-BE49-F238E27FC236}">
                <a16:creationId xmlns:a16="http://schemas.microsoft.com/office/drawing/2014/main" id="{3B16963B-D007-01DD-FD49-450E25D20D12}"/>
              </a:ext>
            </a:extLst>
          </p:cNvPr>
          <p:cNvCxnSpPr>
            <a:stCxn id="17" idx="2"/>
            <a:endCxn id="18" idx="1"/>
          </p:cNvCxnSpPr>
          <p:nvPr/>
        </p:nvCxnSpPr>
        <p:spPr>
          <a:xfrm rot="5400000">
            <a:off x="6073121" y="826243"/>
            <a:ext cx="834430" cy="1560832"/>
          </a:xfrm>
          <a:prstGeom prst="bentConnector5">
            <a:avLst>
              <a:gd name="adj1" fmla="val 27396"/>
              <a:gd name="adj2" fmla="val 100021"/>
              <a:gd name="adj3" fmla="val 72604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4" name="CuadroTexto 23">
            <a:extLst>
              <a:ext uri="{FF2B5EF4-FFF2-40B4-BE49-F238E27FC236}">
                <a16:creationId xmlns:a16="http://schemas.microsoft.com/office/drawing/2014/main" id="{981BCB10-BB99-9447-4A0F-793D8820DE5D}"/>
              </a:ext>
            </a:extLst>
          </p:cNvPr>
          <p:cNvSpPr txBox="1"/>
          <p:nvPr/>
        </p:nvSpPr>
        <p:spPr>
          <a:xfrm>
            <a:off x="1893570" y="3590328"/>
            <a:ext cx="61036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b="1" i="0" dirty="0">
                <a:effectLst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UN ENFOQUE DE PROGRAMACIÓN QUE UTILIZA CLASES Y OBJETOS PARA MODELAR EL MUNDO REAL</a:t>
            </a:r>
            <a:endParaRPr lang="es-MX" b="1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cxnSp>
        <p:nvCxnSpPr>
          <p:cNvPr id="28" name="Conector recto de flecha 27">
            <a:extLst>
              <a:ext uri="{FF2B5EF4-FFF2-40B4-BE49-F238E27FC236}">
                <a16:creationId xmlns:a16="http://schemas.microsoft.com/office/drawing/2014/main" id="{FE627D6B-8A0E-2E05-EF8F-C522CE769EEF}"/>
              </a:ext>
            </a:extLst>
          </p:cNvPr>
          <p:cNvCxnSpPr>
            <a:stCxn id="2" idx="2"/>
            <a:endCxn id="24" idx="0"/>
          </p:cNvCxnSpPr>
          <p:nvPr/>
        </p:nvCxnSpPr>
        <p:spPr>
          <a:xfrm>
            <a:off x="4945380" y="3165325"/>
            <a:ext cx="0" cy="42500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4100" name="Picture 4" descr="Aprende JAVA: ¿Cual es la diferencia entre una Clase y un Objeto en JAVA?">
            <a:extLst>
              <a:ext uri="{FF2B5EF4-FFF2-40B4-BE49-F238E27FC236}">
                <a16:creationId xmlns:a16="http://schemas.microsoft.com/office/drawing/2014/main" id="{4BD17909-291B-CC41-7FA6-B654F6EBC8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32" t="7399" r="5933" b="2643"/>
          <a:stretch/>
        </p:blipFill>
        <p:spPr bwMode="auto">
          <a:xfrm>
            <a:off x="115570" y="4661662"/>
            <a:ext cx="2836684" cy="1320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CuadroTexto 28">
            <a:extLst>
              <a:ext uri="{FF2B5EF4-FFF2-40B4-BE49-F238E27FC236}">
                <a16:creationId xmlns:a16="http://schemas.microsoft.com/office/drawing/2014/main" id="{4DB1FD08-2D33-A719-F1AA-95082666CA76}"/>
              </a:ext>
            </a:extLst>
          </p:cNvPr>
          <p:cNvSpPr txBox="1"/>
          <p:nvPr/>
        </p:nvSpPr>
        <p:spPr>
          <a:xfrm>
            <a:off x="272933" y="6372381"/>
            <a:ext cx="2580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b="1" dirty="0">
                <a:latin typeface="Abadi" panose="020B0604020104020204" pitchFamily="34" charset="0"/>
              </a:rPr>
              <a:t>Clases y objetos</a:t>
            </a:r>
          </a:p>
        </p:txBody>
      </p:sp>
      <p:pic>
        <p:nvPicPr>
          <p:cNvPr id="4102" name="Picture 6" descr="Encapsulación: definición e importancia">
            <a:extLst>
              <a:ext uri="{FF2B5EF4-FFF2-40B4-BE49-F238E27FC236}">
                <a16:creationId xmlns:a16="http://schemas.microsoft.com/office/drawing/2014/main" id="{D5DFF1DD-F192-EA2C-EC2B-EEABC7F8E9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771" t="12326" r="22969" b="10617"/>
          <a:stretch/>
        </p:blipFill>
        <p:spPr bwMode="auto">
          <a:xfrm>
            <a:off x="3361690" y="4656661"/>
            <a:ext cx="1805478" cy="1381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CuadroTexto 29">
            <a:extLst>
              <a:ext uri="{FF2B5EF4-FFF2-40B4-BE49-F238E27FC236}">
                <a16:creationId xmlns:a16="http://schemas.microsoft.com/office/drawing/2014/main" id="{45849F03-C7AA-DC6C-45D8-69A29B5AB742}"/>
              </a:ext>
            </a:extLst>
          </p:cNvPr>
          <p:cNvSpPr txBox="1"/>
          <p:nvPr/>
        </p:nvSpPr>
        <p:spPr>
          <a:xfrm>
            <a:off x="2974056" y="6407220"/>
            <a:ext cx="2580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b="1" dirty="0">
                <a:latin typeface="Abadi" panose="020B0604020104020204" pitchFamily="34" charset="0"/>
              </a:rPr>
              <a:t>Encapsulamiento</a:t>
            </a:r>
          </a:p>
        </p:txBody>
      </p:sp>
      <p:pic>
        <p:nvPicPr>
          <p:cNvPr id="4104" name="Picture 8" descr="Paradigma de la programación orientada a objetos">
            <a:extLst>
              <a:ext uri="{FF2B5EF4-FFF2-40B4-BE49-F238E27FC236}">
                <a16:creationId xmlns:a16="http://schemas.microsoft.com/office/drawing/2014/main" id="{63939DFD-5A65-56F2-49EF-F37A32B927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38" r="5235" b="10982"/>
          <a:stretch/>
        </p:blipFill>
        <p:spPr bwMode="auto">
          <a:xfrm>
            <a:off x="5335849" y="4236659"/>
            <a:ext cx="3014401" cy="2135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CuadroTexto 30">
            <a:extLst>
              <a:ext uri="{FF2B5EF4-FFF2-40B4-BE49-F238E27FC236}">
                <a16:creationId xmlns:a16="http://schemas.microsoft.com/office/drawing/2014/main" id="{D213EB6B-3F98-60A9-51F3-A66F59CE222A}"/>
              </a:ext>
            </a:extLst>
          </p:cNvPr>
          <p:cNvSpPr txBox="1"/>
          <p:nvPr/>
        </p:nvSpPr>
        <p:spPr>
          <a:xfrm>
            <a:off x="5552676" y="6407220"/>
            <a:ext cx="2580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b="1" dirty="0">
                <a:latin typeface="Abadi" panose="020B0604020104020204" pitchFamily="34" charset="0"/>
              </a:rPr>
              <a:t>Abstracción</a:t>
            </a:r>
          </a:p>
        </p:txBody>
      </p:sp>
      <p:pic>
        <p:nvPicPr>
          <p:cNvPr id="4110" name="Picture 14" descr="Herencia - Iconos gratis de médico">
            <a:extLst>
              <a:ext uri="{FF2B5EF4-FFF2-40B4-BE49-F238E27FC236}">
                <a16:creationId xmlns:a16="http://schemas.microsoft.com/office/drawing/2014/main" id="{4F19D5A0-A8CE-6D39-3FC2-B9E5369225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5642" y="4335981"/>
            <a:ext cx="2036400" cy="203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CuadroTexto 31">
            <a:extLst>
              <a:ext uri="{FF2B5EF4-FFF2-40B4-BE49-F238E27FC236}">
                <a16:creationId xmlns:a16="http://schemas.microsoft.com/office/drawing/2014/main" id="{152C7028-165A-B187-55EB-CA06BE10A4FF}"/>
              </a:ext>
            </a:extLst>
          </p:cNvPr>
          <p:cNvSpPr txBox="1"/>
          <p:nvPr/>
        </p:nvSpPr>
        <p:spPr>
          <a:xfrm>
            <a:off x="8403469" y="6407220"/>
            <a:ext cx="2580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b="1" dirty="0">
                <a:latin typeface="Abadi" panose="020B0604020104020204" pitchFamily="34" charset="0"/>
              </a:rPr>
              <a:t>Herencia</a:t>
            </a:r>
          </a:p>
        </p:txBody>
      </p:sp>
      <p:pic>
        <p:nvPicPr>
          <p:cNvPr id="4112" name="Picture 16" descr="Please follow the creatorof hitoribocchi, @katuwo__ , on twitter. Its a  gold mine. : r/HitoriBocchiOfficial">
            <a:extLst>
              <a:ext uri="{FF2B5EF4-FFF2-40B4-BE49-F238E27FC236}">
                <a16:creationId xmlns:a16="http://schemas.microsoft.com/office/drawing/2014/main" id="{70BB3FFA-9447-7D64-8748-3322F58B98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60622" y1="27871" x2="44870" y2="77241"/>
                        <a14:foregroundMark x1="56684" y1="28922" x2="60622" y2="42507"/>
                        <a14:foregroundMark x1="47254" y1="33824" x2="46839" y2="56443"/>
                        <a14:foregroundMark x1="55855" y1="44608" x2="56062" y2="55672"/>
                        <a14:foregroundMark x1="59585" y1="51961" x2="59067" y2="66877"/>
                        <a14:foregroundMark x1="63731" y1="33053" x2="61554" y2="46849"/>
                        <a14:foregroundMark x1="52642" y1="45168" x2="39171" y2="57633"/>
                        <a14:foregroundMark x1="39171" y1="57633" x2="39171" y2="57633"/>
                        <a14:foregroundMark x1="44974" y1="47129" x2="44974" y2="47129"/>
                        <a14:foregroundMark x1="59171" y1="67857" x2="59171" y2="67857"/>
                        <a14:foregroundMark x1="53264" y1="78081" x2="53264" y2="78081"/>
                        <a14:foregroundMark x1="35751" y1="62675" x2="35751" y2="626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259" t="17664" r="15877" b="13188"/>
          <a:stretch/>
        </p:blipFill>
        <p:spPr bwMode="auto">
          <a:xfrm>
            <a:off x="11309607" y="5212080"/>
            <a:ext cx="882393" cy="1645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453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4000"/>
                <a:shade val="98000"/>
                <a:satMod val="130000"/>
                <a:lumMod val="102000"/>
              </a:schemeClr>
            </a:gs>
            <a:gs pos="100000">
              <a:schemeClr val="bg1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6F05DDE-5F2C-44F5-BACC-DED4737B11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MX"/>
          </a:p>
        </p:txBody>
      </p:sp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9C8665A-B6C6-46BB-9012-A92238567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D8964DE-AB9E-402E-8B81-8AA9BB4798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MX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361BE5E-E17F-47E3-AF50-969EA826BE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MX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CEDEE893-C964-70C1-88A6-E9213C329206}"/>
              </a:ext>
            </a:extLst>
          </p:cNvPr>
          <p:cNvSpPr txBox="1"/>
          <p:nvPr/>
        </p:nvSpPr>
        <p:spPr>
          <a:xfrm>
            <a:off x="558800" y="248920"/>
            <a:ext cx="24303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DOO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C38A1E54-B539-CCEB-63DF-4F5A19848891}"/>
              </a:ext>
            </a:extLst>
          </p:cNvPr>
          <p:cNvSpPr/>
          <p:nvPr/>
        </p:nvSpPr>
        <p:spPr>
          <a:xfrm>
            <a:off x="654262" y="1537712"/>
            <a:ext cx="2275840" cy="142748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b="1" dirty="0">
                <a:solidFill>
                  <a:schemeClr val="tx1"/>
                </a:solidFill>
              </a:rPr>
              <a:t>Componentes</a:t>
            </a:r>
          </a:p>
          <a:p>
            <a:pPr algn="ctr"/>
            <a:endParaRPr lang="es-MX" b="1" dirty="0">
              <a:solidFill>
                <a:schemeClr val="tx1"/>
              </a:solidFill>
            </a:endParaRPr>
          </a:p>
        </p:txBody>
      </p:sp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34EAEEB4-48AB-B442-AC97-1FA1B6292F69}"/>
              </a:ext>
            </a:extLst>
          </p:cNvPr>
          <p:cNvCxnSpPr>
            <a:cxnSpLocks/>
            <a:stCxn id="7" idx="3"/>
            <a:endCxn id="14" idx="1"/>
          </p:cNvCxnSpPr>
          <p:nvPr/>
        </p:nvCxnSpPr>
        <p:spPr>
          <a:xfrm>
            <a:off x="2930102" y="2251452"/>
            <a:ext cx="69172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Rectángulo 13">
            <a:extLst>
              <a:ext uri="{FF2B5EF4-FFF2-40B4-BE49-F238E27FC236}">
                <a16:creationId xmlns:a16="http://schemas.microsoft.com/office/drawing/2014/main" id="{33A041D2-A50F-48F9-46DA-0F349ED121C3}"/>
              </a:ext>
            </a:extLst>
          </p:cNvPr>
          <p:cNvSpPr/>
          <p:nvPr/>
        </p:nvSpPr>
        <p:spPr>
          <a:xfrm>
            <a:off x="3621828" y="1537712"/>
            <a:ext cx="2275840" cy="142748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b="1" dirty="0">
                <a:solidFill>
                  <a:schemeClr val="tx1"/>
                </a:solidFill>
              </a:rPr>
              <a:t>Objetos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D1FC7983-988C-A5EB-4D4A-FD04D15CBA25}"/>
              </a:ext>
            </a:extLst>
          </p:cNvPr>
          <p:cNvSpPr txBox="1"/>
          <p:nvPr/>
        </p:nvSpPr>
        <p:spPr>
          <a:xfrm>
            <a:off x="1198246" y="1168380"/>
            <a:ext cx="1361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Identificar</a:t>
            </a:r>
          </a:p>
        </p:txBody>
      </p:sp>
      <p:sp>
        <p:nvSpPr>
          <p:cNvPr id="16" name="Abrir llave 15">
            <a:extLst>
              <a:ext uri="{FF2B5EF4-FFF2-40B4-BE49-F238E27FC236}">
                <a16:creationId xmlns:a16="http://schemas.microsoft.com/office/drawing/2014/main" id="{593696BB-B057-1DC4-4B8F-3648594AAB43}"/>
              </a:ext>
            </a:extLst>
          </p:cNvPr>
          <p:cNvSpPr/>
          <p:nvPr/>
        </p:nvSpPr>
        <p:spPr>
          <a:xfrm>
            <a:off x="5963289" y="1405632"/>
            <a:ext cx="391160" cy="1798320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8EA71ECE-B55C-6661-AA15-E196AF9D60F5}"/>
              </a:ext>
            </a:extLst>
          </p:cNvPr>
          <p:cNvSpPr txBox="1"/>
          <p:nvPr/>
        </p:nvSpPr>
        <p:spPr>
          <a:xfrm>
            <a:off x="2989157" y="1935460"/>
            <a:ext cx="548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son</a:t>
            </a:r>
          </a:p>
        </p:txBody>
      </p:sp>
      <p:sp>
        <p:nvSpPr>
          <p:cNvPr id="19" name="Cilindro 18">
            <a:extLst>
              <a:ext uri="{FF2B5EF4-FFF2-40B4-BE49-F238E27FC236}">
                <a16:creationId xmlns:a16="http://schemas.microsoft.com/office/drawing/2014/main" id="{BC62379A-D7BD-FEA5-C4C2-C057B7B5773E}"/>
              </a:ext>
            </a:extLst>
          </p:cNvPr>
          <p:cNvSpPr/>
          <p:nvPr/>
        </p:nvSpPr>
        <p:spPr>
          <a:xfrm>
            <a:off x="6898105" y="1287552"/>
            <a:ext cx="956734" cy="914400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b="1" dirty="0">
                <a:solidFill>
                  <a:schemeClr val="tx1"/>
                </a:solidFill>
              </a:rPr>
              <a:t>Datos</a:t>
            </a:r>
          </a:p>
        </p:txBody>
      </p:sp>
      <p:sp>
        <p:nvSpPr>
          <p:cNvPr id="20" name="Diagrama de flujo: documento 19">
            <a:extLst>
              <a:ext uri="{FF2B5EF4-FFF2-40B4-BE49-F238E27FC236}">
                <a16:creationId xmlns:a16="http://schemas.microsoft.com/office/drawing/2014/main" id="{0CCA1AF0-4B47-7897-DCC0-00463EB9F2CE}"/>
              </a:ext>
            </a:extLst>
          </p:cNvPr>
          <p:cNvSpPr/>
          <p:nvPr/>
        </p:nvSpPr>
        <p:spPr>
          <a:xfrm>
            <a:off x="6718751" y="2269918"/>
            <a:ext cx="1363133" cy="974017"/>
          </a:xfrm>
          <a:prstGeom prst="flowChartDocumen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400" b="1" dirty="0">
                <a:solidFill>
                  <a:schemeClr val="tx1"/>
                </a:solidFill>
              </a:rPr>
              <a:t>Operaciones</a:t>
            </a:r>
            <a:endParaRPr lang="es-MX" b="1" dirty="0">
              <a:solidFill>
                <a:schemeClr val="tx1"/>
              </a:solidFill>
            </a:endParaRPr>
          </a:p>
        </p:txBody>
      </p:sp>
      <p:sp>
        <p:nvSpPr>
          <p:cNvPr id="21" name="Flecha: a la derecha 20">
            <a:extLst>
              <a:ext uri="{FF2B5EF4-FFF2-40B4-BE49-F238E27FC236}">
                <a16:creationId xmlns:a16="http://schemas.microsoft.com/office/drawing/2014/main" id="{F2F7325F-0808-DB29-4381-D16E600F0569}"/>
              </a:ext>
            </a:extLst>
          </p:cNvPr>
          <p:cNvSpPr/>
          <p:nvPr/>
        </p:nvSpPr>
        <p:spPr>
          <a:xfrm>
            <a:off x="8184095" y="1935460"/>
            <a:ext cx="867834" cy="601133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2" name="Diagrama de flujo: conector 21">
            <a:extLst>
              <a:ext uri="{FF2B5EF4-FFF2-40B4-BE49-F238E27FC236}">
                <a16:creationId xmlns:a16="http://schemas.microsoft.com/office/drawing/2014/main" id="{E8A6623D-F42F-7CA1-E4AC-7CE2A35CD600}"/>
              </a:ext>
            </a:extLst>
          </p:cNvPr>
          <p:cNvSpPr/>
          <p:nvPr/>
        </p:nvSpPr>
        <p:spPr>
          <a:xfrm>
            <a:off x="9103907" y="1823782"/>
            <a:ext cx="2097493" cy="796651"/>
          </a:xfrm>
          <a:prstGeom prst="flowChartConnector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100" b="1" dirty="0">
                <a:solidFill>
                  <a:schemeClr val="tx1"/>
                </a:solidFill>
              </a:rPr>
              <a:t>Encapsulamiento</a:t>
            </a:r>
          </a:p>
        </p:txBody>
      </p:sp>
      <p:pic>
        <p:nvPicPr>
          <p:cNvPr id="25" name="Imagen 24">
            <a:extLst>
              <a:ext uri="{FF2B5EF4-FFF2-40B4-BE49-F238E27FC236}">
                <a16:creationId xmlns:a16="http://schemas.microsoft.com/office/drawing/2014/main" id="{5B974464-7122-B5A7-86AA-8537E17C42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128512"/>
            <a:ext cx="4445287" cy="1855731"/>
          </a:xfrm>
          <a:prstGeom prst="rect">
            <a:avLst/>
          </a:prstGeom>
        </p:spPr>
      </p:pic>
      <p:cxnSp>
        <p:nvCxnSpPr>
          <p:cNvPr id="27" name="Conector recto de flecha 26">
            <a:extLst>
              <a:ext uri="{FF2B5EF4-FFF2-40B4-BE49-F238E27FC236}">
                <a16:creationId xmlns:a16="http://schemas.microsoft.com/office/drawing/2014/main" id="{8F6F9A95-F51B-63B6-D1C3-68FF54C79746}"/>
              </a:ext>
            </a:extLst>
          </p:cNvPr>
          <p:cNvCxnSpPr>
            <a:stCxn id="14" idx="2"/>
          </p:cNvCxnSpPr>
          <p:nvPr/>
        </p:nvCxnSpPr>
        <p:spPr>
          <a:xfrm>
            <a:off x="4759748" y="2965192"/>
            <a:ext cx="0" cy="117077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8" name="CuadroTexto 27">
            <a:extLst>
              <a:ext uri="{FF2B5EF4-FFF2-40B4-BE49-F238E27FC236}">
                <a16:creationId xmlns:a16="http://schemas.microsoft.com/office/drawing/2014/main" id="{A0DB55C8-FCCD-B071-E48A-F9BA1265CCD6}"/>
              </a:ext>
            </a:extLst>
          </p:cNvPr>
          <p:cNvSpPr txBox="1"/>
          <p:nvPr/>
        </p:nvSpPr>
        <p:spPr>
          <a:xfrm>
            <a:off x="6300671" y="1117342"/>
            <a:ext cx="508281" cy="23749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r>
              <a:rPr lang="es-MX" dirty="0"/>
              <a:t>Combina</a:t>
            </a:r>
          </a:p>
        </p:txBody>
      </p:sp>
      <p:pic>
        <p:nvPicPr>
          <p:cNvPr id="30" name="Imagen 29">
            <a:extLst>
              <a:ext uri="{FF2B5EF4-FFF2-40B4-BE49-F238E27FC236}">
                <a16:creationId xmlns:a16="http://schemas.microsoft.com/office/drawing/2014/main" id="{7D41847F-895A-46C4-3F35-357C295B8F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379" t="15370" r="55858" b="66393"/>
          <a:stretch/>
        </p:blipFill>
        <p:spPr>
          <a:xfrm>
            <a:off x="5964622" y="3864605"/>
            <a:ext cx="4624077" cy="1593757"/>
          </a:xfrm>
          <a:prstGeom prst="rect">
            <a:avLst/>
          </a:prstGeom>
        </p:spPr>
      </p:pic>
      <p:sp>
        <p:nvSpPr>
          <p:cNvPr id="31" name="CuadroTexto 30">
            <a:extLst>
              <a:ext uri="{FF2B5EF4-FFF2-40B4-BE49-F238E27FC236}">
                <a16:creationId xmlns:a16="http://schemas.microsoft.com/office/drawing/2014/main" id="{08A53179-36B3-A60F-64D3-765B952E1C9F}"/>
              </a:ext>
            </a:extLst>
          </p:cNvPr>
          <p:cNvSpPr txBox="1"/>
          <p:nvPr/>
        </p:nvSpPr>
        <p:spPr>
          <a:xfrm>
            <a:off x="3828197" y="3361432"/>
            <a:ext cx="1006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En C++</a:t>
            </a:r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0250779E-D283-8818-796E-74D4F8B6C848}"/>
              </a:ext>
            </a:extLst>
          </p:cNvPr>
          <p:cNvSpPr txBox="1"/>
          <p:nvPr/>
        </p:nvSpPr>
        <p:spPr>
          <a:xfrm>
            <a:off x="4993927" y="6017854"/>
            <a:ext cx="2954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u="sng" dirty="0">
                <a:solidFill>
                  <a:srgbClr val="FF0000"/>
                </a:solidFill>
              </a:rPr>
              <a:t>PALABRA RESERVADA</a:t>
            </a:r>
          </a:p>
        </p:txBody>
      </p:sp>
      <p:cxnSp>
        <p:nvCxnSpPr>
          <p:cNvPr id="34" name="Conector: angular 33">
            <a:extLst>
              <a:ext uri="{FF2B5EF4-FFF2-40B4-BE49-F238E27FC236}">
                <a16:creationId xmlns:a16="http://schemas.microsoft.com/office/drawing/2014/main" id="{F0FD19C0-AA32-39B3-875C-53F24DF6F356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741302" y="4867766"/>
            <a:ext cx="1667935" cy="632245"/>
          </a:xfrm>
          <a:prstGeom prst="bentConnector3">
            <a:avLst>
              <a:gd name="adj1" fmla="val 98731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" name="Picture 2" descr="Hitoribocchi no OO Seikatsu – terrenceswiff">
            <a:extLst>
              <a:ext uri="{FF2B5EF4-FFF2-40B4-BE49-F238E27FC236}">
                <a16:creationId xmlns:a16="http://schemas.microsoft.com/office/drawing/2014/main" id="{BC0A38BD-0753-0D85-9C38-CDC697FCDA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395" b="98256" l="6897" r="96552">
                        <a14:foregroundMark x1="23153" y1="52907" x2="8867" y2="80814"/>
                        <a14:foregroundMark x1="7882" y1="87209" x2="25616" y2="90116"/>
                        <a14:foregroundMark x1="7389" y1="93023" x2="33005" y2="94767"/>
                        <a14:foregroundMark x1="15271" y1="87791" x2="47783" y2="56977"/>
                        <a14:foregroundMark x1="54187" y1="40116" x2="91626" y2="83140"/>
                        <a14:foregroundMark x1="85714" y1="91860" x2="31527" y2="90698"/>
                        <a14:foregroundMark x1="31527" y1="90698" x2="31034" y2="91279"/>
                        <a14:foregroundMark x1="58621" y1="47674" x2="37931" y2="80814"/>
                        <a14:foregroundMark x1="37931" y1="80814" x2="37931" y2="80814"/>
                        <a14:foregroundMark x1="60099" y1="65698" x2="45320" y2="76744"/>
                        <a14:foregroundMark x1="17241" y1="67442" x2="31527" y2="77326"/>
                        <a14:foregroundMark x1="7882" y1="98837" x2="70443" y2="96512"/>
                        <a14:foregroundMark x1="36453" y1="50000" x2="31034" y2="64535"/>
                        <a14:foregroundMark x1="83744" y1="52907" x2="73399" y2="65698"/>
                        <a14:foregroundMark x1="91133" y1="92442" x2="92118" y2="94767"/>
                        <a14:foregroundMark x1="92118" y1="90116" x2="96552" y2="95349"/>
                        <a14:foregroundMark x1="73399" y1="6395" x2="73399" y2="6395"/>
                        <a14:foregroundMark x1="76355" y1="22674" x2="76355" y2="2267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7288" y="5234517"/>
            <a:ext cx="1933575" cy="163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94272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868949AE-4931-6400-D7CE-EC4609BF87B8}"/>
              </a:ext>
            </a:extLst>
          </p:cNvPr>
          <p:cNvSpPr txBox="1"/>
          <p:nvPr/>
        </p:nvSpPr>
        <p:spPr>
          <a:xfrm>
            <a:off x="382794" y="223520"/>
            <a:ext cx="10722086" cy="5945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Clases</a:t>
            </a:r>
          </a:p>
        </p:txBody>
      </p:sp>
      <p:pic>
        <p:nvPicPr>
          <p:cNvPr id="1028" name="Picture 4" descr="Qué es un objeto en programación?">
            <a:extLst>
              <a:ext uri="{FF2B5EF4-FFF2-40B4-BE49-F238E27FC236}">
                <a16:creationId xmlns:a16="http://schemas.microsoft.com/office/drawing/2014/main" id="{3FB0BB0E-58FC-3930-1FA3-B790AFAD7E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828" y="1010868"/>
            <a:ext cx="4219329" cy="1914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BE7FAD27-D207-3421-41D2-89C02BAF7936}"/>
              </a:ext>
            </a:extLst>
          </p:cNvPr>
          <p:cNvSpPr txBox="1"/>
          <p:nvPr/>
        </p:nvSpPr>
        <p:spPr>
          <a:xfrm>
            <a:off x="1340837" y="2809446"/>
            <a:ext cx="2182450" cy="419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Plantilla o Molde</a:t>
            </a:r>
          </a:p>
        </p:txBody>
      </p:sp>
      <p:sp>
        <p:nvSpPr>
          <p:cNvPr id="8" name="Cilindro 7">
            <a:extLst>
              <a:ext uri="{FF2B5EF4-FFF2-40B4-BE49-F238E27FC236}">
                <a16:creationId xmlns:a16="http://schemas.microsoft.com/office/drawing/2014/main" id="{955235B6-E2EF-3E9E-9F98-BC7950E824B5}"/>
              </a:ext>
            </a:extLst>
          </p:cNvPr>
          <p:cNvSpPr/>
          <p:nvPr/>
        </p:nvSpPr>
        <p:spPr>
          <a:xfrm>
            <a:off x="8719374" y="469287"/>
            <a:ext cx="1004141" cy="1038988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b="1" dirty="0">
                <a:solidFill>
                  <a:schemeClr val="tx1"/>
                </a:solidFill>
              </a:rPr>
              <a:t>Datos</a:t>
            </a:r>
          </a:p>
        </p:txBody>
      </p:sp>
      <p:sp>
        <p:nvSpPr>
          <p:cNvPr id="9" name="Diagrama de flujo: documento 8">
            <a:extLst>
              <a:ext uri="{FF2B5EF4-FFF2-40B4-BE49-F238E27FC236}">
                <a16:creationId xmlns:a16="http://schemas.microsoft.com/office/drawing/2014/main" id="{694323DF-14B4-91EE-A965-F7A89DC679FB}"/>
              </a:ext>
            </a:extLst>
          </p:cNvPr>
          <p:cNvSpPr/>
          <p:nvPr/>
        </p:nvSpPr>
        <p:spPr>
          <a:xfrm>
            <a:off x="8506105" y="1818161"/>
            <a:ext cx="1430677" cy="1106728"/>
          </a:xfrm>
          <a:prstGeom prst="flowChartDocumen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400" b="1" dirty="0">
                <a:solidFill>
                  <a:schemeClr val="tx1"/>
                </a:solidFill>
              </a:rPr>
              <a:t>Operaciones</a:t>
            </a:r>
            <a:endParaRPr lang="es-MX" b="1" dirty="0">
              <a:solidFill>
                <a:schemeClr val="tx1"/>
              </a:solidFill>
            </a:endParaRPr>
          </a:p>
        </p:txBody>
      </p:sp>
      <p:pic>
        <p:nvPicPr>
          <p:cNvPr id="20" name="Imagen 19">
            <a:extLst>
              <a:ext uri="{FF2B5EF4-FFF2-40B4-BE49-F238E27FC236}">
                <a16:creationId xmlns:a16="http://schemas.microsoft.com/office/drawing/2014/main" id="{BA724C71-E5E2-3004-F1D3-2208372255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055" t="15271" r="52049" b="65000"/>
          <a:stretch/>
        </p:blipFill>
        <p:spPr>
          <a:xfrm>
            <a:off x="4648043" y="1158695"/>
            <a:ext cx="2948690" cy="1185026"/>
          </a:xfrm>
          <a:prstGeom prst="rect">
            <a:avLst/>
          </a:prstGeom>
        </p:spPr>
      </p:pic>
      <p:cxnSp>
        <p:nvCxnSpPr>
          <p:cNvPr id="11" name="Conector: angular 10">
            <a:extLst>
              <a:ext uri="{FF2B5EF4-FFF2-40B4-BE49-F238E27FC236}">
                <a16:creationId xmlns:a16="http://schemas.microsoft.com/office/drawing/2014/main" id="{E8631F96-99AC-DC41-24D7-4E791F30795D}"/>
              </a:ext>
            </a:extLst>
          </p:cNvPr>
          <p:cNvCxnSpPr>
            <a:cxnSpLocks/>
          </p:cNvCxnSpPr>
          <p:nvPr/>
        </p:nvCxnSpPr>
        <p:spPr>
          <a:xfrm rot="10800000" flipV="1">
            <a:off x="6122389" y="1967878"/>
            <a:ext cx="2383716" cy="245081"/>
          </a:xfrm>
          <a:prstGeom prst="bentConnector4">
            <a:avLst>
              <a:gd name="adj1" fmla="val 14604"/>
              <a:gd name="adj2" fmla="val 331772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Conector: angular 14">
            <a:extLst>
              <a:ext uri="{FF2B5EF4-FFF2-40B4-BE49-F238E27FC236}">
                <a16:creationId xmlns:a16="http://schemas.microsoft.com/office/drawing/2014/main" id="{1A6AD9BF-C892-3914-841F-38E6FB0DD901}"/>
              </a:ext>
            </a:extLst>
          </p:cNvPr>
          <p:cNvCxnSpPr>
            <a:cxnSpLocks/>
            <a:stCxn id="8" idx="2"/>
          </p:cNvCxnSpPr>
          <p:nvPr/>
        </p:nvCxnSpPr>
        <p:spPr>
          <a:xfrm rot="10800000" flipV="1">
            <a:off x="6512605" y="988780"/>
            <a:ext cx="2206770" cy="339831"/>
          </a:xfrm>
          <a:prstGeom prst="bentConnector3">
            <a:avLst>
              <a:gd name="adj1" fmla="val 100058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CuadroTexto 21">
            <a:extLst>
              <a:ext uri="{FF2B5EF4-FFF2-40B4-BE49-F238E27FC236}">
                <a16:creationId xmlns:a16="http://schemas.microsoft.com/office/drawing/2014/main" id="{726BE8DC-6297-1CB7-11E3-486CCC223754}"/>
              </a:ext>
            </a:extLst>
          </p:cNvPr>
          <p:cNvSpPr txBox="1"/>
          <p:nvPr/>
        </p:nvSpPr>
        <p:spPr>
          <a:xfrm>
            <a:off x="417114" y="3768008"/>
            <a:ext cx="4029892" cy="73439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s-MX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C</a:t>
            </a:r>
            <a:r>
              <a:rPr lang="es-MX" b="0" i="0" dirty="0">
                <a:effectLst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rear múltiples objetos (instancias) basados en esa clase</a:t>
            </a:r>
            <a:endParaRPr lang="es-MX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cxnSp>
        <p:nvCxnSpPr>
          <p:cNvPr id="24" name="Conector recto de flecha 23">
            <a:extLst>
              <a:ext uri="{FF2B5EF4-FFF2-40B4-BE49-F238E27FC236}">
                <a16:creationId xmlns:a16="http://schemas.microsoft.com/office/drawing/2014/main" id="{37759BE1-2EA2-38B1-2F15-F64EDF761E41}"/>
              </a:ext>
            </a:extLst>
          </p:cNvPr>
          <p:cNvCxnSpPr>
            <a:cxnSpLocks/>
            <a:stCxn id="5" idx="2"/>
            <a:endCxn id="22" idx="0"/>
          </p:cNvCxnSpPr>
          <p:nvPr/>
        </p:nvCxnSpPr>
        <p:spPr>
          <a:xfrm flipH="1">
            <a:off x="2432061" y="3229100"/>
            <a:ext cx="1" cy="53890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0" name="CuadroTexto 29">
            <a:extLst>
              <a:ext uri="{FF2B5EF4-FFF2-40B4-BE49-F238E27FC236}">
                <a16:creationId xmlns:a16="http://schemas.microsoft.com/office/drawing/2014/main" id="{D50BBBE5-CA00-B309-8140-54C276350275}"/>
              </a:ext>
            </a:extLst>
          </p:cNvPr>
          <p:cNvSpPr txBox="1"/>
          <p:nvPr/>
        </p:nvSpPr>
        <p:spPr>
          <a:xfrm>
            <a:off x="417114" y="5153326"/>
            <a:ext cx="4029892" cy="73439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s-MX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Cada objeto tendrá sus propios valores de atributos</a:t>
            </a: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EAF00417-0BF2-FBAA-2588-CF0DC7154ADE}"/>
              </a:ext>
            </a:extLst>
          </p:cNvPr>
          <p:cNvSpPr txBox="1"/>
          <p:nvPr/>
        </p:nvSpPr>
        <p:spPr>
          <a:xfrm>
            <a:off x="6237459" y="5143496"/>
            <a:ext cx="2481915" cy="73439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MX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Comparten la misma estructura</a:t>
            </a:r>
          </a:p>
        </p:txBody>
      </p:sp>
      <p:cxnSp>
        <p:nvCxnSpPr>
          <p:cNvPr id="33" name="Conector recto de flecha 32">
            <a:extLst>
              <a:ext uri="{FF2B5EF4-FFF2-40B4-BE49-F238E27FC236}">
                <a16:creationId xmlns:a16="http://schemas.microsoft.com/office/drawing/2014/main" id="{E77595E8-AE65-7762-95DA-CFB1E8824AEF}"/>
              </a:ext>
            </a:extLst>
          </p:cNvPr>
          <p:cNvCxnSpPr>
            <a:stCxn id="30" idx="3"/>
            <a:endCxn id="31" idx="1"/>
          </p:cNvCxnSpPr>
          <p:nvPr/>
        </p:nvCxnSpPr>
        <p:spPr>
          <a:xfrm flipV="1">
            <a:off x="4447007" y="5510694"/>
            <a:ext cx="1790452" cy="983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5" name="Conector recto de flecha 34">
            <a:extLst>
              <a:ext uri="{FF2B5EF4-FFF2-40B4-BE49-F238E27FC236}">
                <a16:creationId xmlns:a16="http://schemas.microsoft.com/office/drawing/2014/main" id="{3515BA35-841F-68D4-52BC-AC527F9206A6}"/>
              </a:ext>
            </a:extLst>
          </p:cNvPr>
          <p:cNvCxnSpPr>
            <a:cxnSpLocks/>
            <a:stCxn id="31" idx="0"/>
          </p:cNvCxnSpPr>
          <p:nvPr/>
        </p:nvCxnSpPr>
        <p:spPr>
          <a:xfrm flipV="1">
            <a:off x="7478416" y="3768008"/>
            <a:ext cx="0" cy="137548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6" name="Cerrar llave 35">
            <a:extLst>
              <a:ext uri="{FF2B5EF4-FFF2-40B4-BE49-F238E27FC236}">
                <a16:creationId xmlns:a16="http://schemas.microsoft.com/office/drawing/2014/main" id="{FE86323B-1839-E8B9-9616-F3D2708BD9A5}"/>
              </a:ext>
            </a:extLst>
          </p:cNvPr>
          <p:cNvSpPr/>
          <p:nvPr/>
        </p:nvSpPr>
        <p:spPr>
          <a:xfrm rot="5400000">
            <a:off x="7406951" y="975857"/>
            <a:ext cx="142930" cy="5217620"/>
          </a:xfrm>
          <a:prstGeom prst="rightBrace">
            <a:avLst>
              <a:gd name="adj1" fmla="val 8333"/>
              <a:gd name="adj2" fmla="val 50101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cxnSp>
        <p:nvCxnSpPr>
          <p:cNvPr id="41" name="Conector recto de flecha 40">
            <a:extLst>
              <a:ext uri="{FF2B5EF4-FFF2-40B4-BE49-F238E27FC236}">
                <a16:creationId xmlns:a16="http://schemas.microsoft.com/office/drawing/2014/main" id="{CF15FA0C-8BD7-DCC1-052B-855769D12996}"/>
              </a:ext>
            </a:extLst>
          </p:cNvPr>
          <p:cNvCxnSpPr>
            <a:stCxn id="22" idx="2"/>
            <a:endCxn id="30" idx="0"/>
          </p:cNvCxnSpPr>
          <p:nvPr/>
        </p:nvCxnSpPr>
        <p:spPr>
          <a:xfrm>
            <a:off x="2432061" y="4502402"/>
            <a:ext cx="0" cy="65092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30" name="Picture 6" descr="Hitori Bocchi (2)">
            <a:extLst>
              <a:ext uri="{FF2B5EF4-FFF2-40B4-BE49-F238E27FC236}">
                <a16:creationId xmlns:a16="http://schemas.microsoft.com/office/drawing/2014/main" id="{C8588237-4A36-9128-B77B-5674FA7A28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01" t="36087" r="17567" b="35177"/>
          <a:stretch/>
        </p:blipFill>
        <p:spPr bwMode="auto">
          <a:xfrm>
            <a:off x="0" y="5974081"/>
            <a:ext cx="1908179" cy="883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07701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7889AC6-29EB-9134-D859-CDF16671A2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392" y="182880"/>
            <a:ext cx="9692640" cy="827722"/>
          </a:xfrm>
        </p:spPr>
        <p:txBody>
          <a:bodyPr/>
          <a:lstStyle/>
          <a:p>
            <a:r>
              <a:rPr lang="es-MX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Ejemplo de clases</a:t>
            </a:r>
          </a:p>
        </p:txBody>
      </p:sp>
      <p:pic>
        <p:nvPicPr>
          <p:cNvPr id="3078" name="Picture 6" descr="Generador de diagramas de clase UML con JavaScript - Parzibyte's blog">
            <a:extLst>
              <a:ext uri="{FF2B5EF4-FFF2-40B4-BE49-F238E27FC236}">
                <a16:creationId xmlns:a16="http://schemas.microsoft.com/office/drawing/2014/main" id="{25070A51-D0CC-1B1C-5D89-2C644172A2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635" y="1374457"/>
            <a:ext cx="4644390" cy="2616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Perro blanco, perro cachorro de dibujos animados, perros, blanco, gato como  mamífero, animales png | Klipartz">
            <a:extLst>
              <a:ext uri="{FF2B5EF4-FFF2-40B4-BE49-F238E27FC236}">
                <a16:creationId xmlns:a16="http://schemas.microsoft.com/office/drawing/2014/main" id="{814FE7B6-55C1-E9C3-24F2-AAADA51593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003" b="94556" l="7416" r="95056">
                        <a14:foregroundMark x1="64607" y1="13291" x2="50674" y2="63331"/>
                        <a14:foregroundMark x1="50674" y1="63331" x2="50337" y2="63811"/>
                        <a14:foregroundMark x1="52697" y1="30504" x2="33708" y2="80384"/>
                        <a14:foregroundMark x1="73596" y1="38911" x2="56292" y2="81185"/>
                        <a14:foregroundMark x1="56292" y1="81185" x2="56292" y2="83667"/>
                        <a14:foregroundMark x1="78090" y1="94556" x2="20112" y2="87670"/>
                        <a14:foregroundMark x1="7640" y1="75741" x2="7640" y2="75741"/>
                        <a14:foregroundMark x1="80674" y1="88871" x2="66067" y2="83507"/>
                        <a14:foregroundMark x1="67303" y1="67494" x2="67303" y2="69896"/>
                        <a14:foregroundMark x1="89101" y1="26181" x2="74719" y2="35709"/>
                        <a14:foregroundMark x1="76180" y1="11289" x2="32809" y2="19376"/>
                        <a14:foregroundMark x1="20112" y1="18094" x2="29775" y2="21377"/>
                        <a14:foregroundMark x1="29775" y1="21377" x2="39551" y2="27382"/>
                        <a14:foregroundMark x1="70337" y1="4163" x2="80337" y2="15933"/>
                        <a14:foregroundMark x1="90225" y1="30264" x2="89663" y2="38831"/>
                        <a14:foregroundMark x1="89663" y1="38831" x2="91798" y2="39392"/>
                        <a14:foregroundMark x1="73371" y1="25941" x2="69551" y2="17854"/>
                        <a14:foregroundMark x1="95056" y1="30184" x2="95056" y2="2922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59" y="4354653"/>
            <a:ext cx="1488122" cy="2088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B436A155-14D0-2A62-0377-D8BE04F4BB35}"/>
              </a:ext>
            </a:extLst>
          </p:cNvPr>
          <p:cNvSpPr/>
          <p:nvPr/>
        </p:nvSpPr>
        <p:spPr>
          <a:xfrm>
            <a:off x="571500" y="1466850"/>
            <a:ext cx="2259330" cy="4381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800" dirty="0">
                <a:solidFill>
                  <a:schemeClr val="tx1"/>
                </a:solidFill>
                <a:latin typeface="Abadi" panose="020B0604020104020204" pitchFamily="34" charset="0"/>
                <a:cs typeface="Aharoni" panose="02010803020104030203" pitchFamily="2" charset="-79"/>
              </a:rPr>
              <a:t>PERRO	</a:t>
            </a:r>
            <a:endParaRPr lang="es-MX" dirty="0">
              <a:solidFill>
                <a:schemeClr val="tx1"/>
              </a:solidFill>
              <a:latin typeface="Abadi" panose="020B0604020104020204" pitchFamily="34" charset="0"/>
              <a:cs typeface="Aharoni" panose="02010803020104030203" pitchFamily="2" charset="-79"/>
            </a:endParaRPr>
          </a:p>
        </p:txBody>
      </p:sp>
      <p:pic>
        <p:nvPicPr>
          <p:cNvPr id="3082" name="Picture 10" descr="Relaciones en Diagramas de clases UML">
            <a:extLst>
              <a:ext uri="{FF2B5EF4-FFF2-40B4-BE49-F238E27FC236}">
                <a16:creationId xmlns:a16="http://schemas.microsoft.com/office/drawing/2014/main" id="{2B6CDFCF-C5E4-2DA2-99F9-EB5AD9DF50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5890" y="899929"/>
            <a:ext cx="5621782" cy="3565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Persona - Iconos gratis de usuario">
            <a:extLst>
              <a:ext uri="{FF2B5EF4-FFF2-40B4-BE49-F238E27FC236}">
                <a16:creationId xmlns:a16="http://schemas.microsoft.com/office/drawing/2014/main" id="{155DEE69-7ED2-9151-B8B8-ED543C5C77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8998" y="4299030"/>
            <a:ext cx="2291787" cy="2291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65139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355E6F8F-3FA3-FAF7-C383-CD459501612A}"/>
              </a:ext>
            </a:extLst>
          </p:cNvPr>
          <p:cNvSpPr txBox="1"/>
          <p:nvPr/>
        </p:nvSpPr>
        <p:spPr>
          <a:xfrm>
            <a:off x="334433" y="855134"/>
            <a:ext cx="4055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/>
              <a:t>MIEMBROS DE UNA CLASE</a:t>
            </a:r>
            <a:r>
              <a:rPr lang="es-MX" dirty="0"/>
              <a:t> 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64DD0F28-EE5C-DB8B-687F-BF1B81F04FF4}"/>
              </a:ext>
            </a:extLst>
          </p:cNvPr>
          <p:cNvSpPr txBox="1"/>
          <p:nvPr/>
        </p:nvSpPr>
        <p:spPr>
          <a:xfrm>
            <a:off x="334433" y="1265766"/>
            <a:ext cx="600286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lphaLcParenR"/>
            </a:pPr>
            <a:r>
              <a:rPr lang="es-MX" dirty="0"/>
              <a:t>Pueden incluir variables( para almacenar datos)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MX" dirty="0"/>
              <a:t>Declaradas como siempre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MX" u="sng" dirty="0">
                <a:solidFill>
                  <a:srgbClr val="FF0000"/>
                </a:solidFill>
              </a:rPr>
              <a:t>No se pueden inicializar</a:t>
            </a:r>
          </a:p>
          <a:p>
            <a:pPr marL="342900" indent="-342900">
              <a:buFont typeface="+mj-lt"/>
              <a:buAutoNum type="alphaLcParenR"/>
            </a:pPr>
            <a:r>
              <a:rPr lang="es-MX" dirty="0"/>
              <a:t>Pueden incluir funciones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MX" dirty="0"/>
              <a:t>Por lo general es el prototipo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MX" dirty="0"/>
              <a:t>Acceso a todos los miembros dentro de la clase bajo ciertas condiciones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dirty="0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52453119-F3CE-5B0A-DF8E-B8DFF02638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278" t="15618" r="58750" b="31420"/>
          <a:stretch/>
        </p:blipFill>
        <p:spPr>
          <a:xfrm>
            <a:off x="6637867" y="228600"/>
            <a:ext cx="3166533" cy="3632201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2405ADF9-7DF0-1411-05E9-06B7E0B6CB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767" y="5384799"/>
            <a:ext cx="1363133" cy="1363133"/>
          </a:xfrm>
          <a:prstGeom prst="rect">
            <a:avLst/>
          </a:prstGeom>
        </p:spPr>
      </p:pic>
      <p:sp>
        <p:nvSpPr>
          <p:cNvPr id="15" name="Nube 14">
            <a:extLst>
              <a:ext uri="{FF2B5EF4-FFF2-40B4-BE49-F238E27FC236}">
                <a16:creationId xmlns:a16="http://schemas.microsoft.com/office/drawing/2014/main" id="{39473E84-B091-8530-9C98-B29DB05C120B}"/>
              </a:ext>
            </a:extLst>
          </p:cNvPr>
          <p:cNvSpPr/>
          <p:nvPr/>
        </p:nvSpPr>
        <p:spPr>
          <a:xfrm>
            <a:off x="967741" y="4043678"/>
            <a:ext cx="2280073" cy="1320801"/>
          </a:xfrm>
          <a:prstGeom prst="cloud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400" dirty="0"/>
              <a:t>¿Qué otras características tienen las clases?</a:t>
            </a:r>
          </a:p>
        </p:txBody>
      </p:sp>
      <p:pic>
        <p:nvPicPr>
          <p:cNvPr id="1028" name="Picture 4" descr="pilas estructura de datos | Teoría de Algoritmos">
            <a:extLst>
              <a:ext uri="{FF2B5EF4-FFF2-40B4-BE49-F238E27FC236}">
                <a16:creationId xmlns:a16="http://schemas.microsoft.com/office/drawing/2014/main" id="{DFE765DC-A2C3-652E-101B-CB54A89D62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24" t="40443" r="19743" b="3368"/>
          <a:stretch/>
        </p:blipFill>
        <p:spPr bwMode="auto">
          <a:xfrm>
            <a:off x="9152467" y="4089398"/>
            <a:ext cx="1591734" cy="2065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7D2BB596-7051-967E-FCD0-7520078A04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889" t="40988" r="64028" b="55308"/>
          <a:stretch/>
        </p:blipFill>
        <p:spPr>
          <a:xfrm>
            <a:off x="6460067" y="5414430"/>
            <a:ext cx="2082802" cy="254001"/>
          </a:xfrm>
          <a:prstGeom prst="rect">
            <a:avLst/>
          </a:prstGeom>
        </p:spPr>
      </p:pic>
      <p:cxnSp>
        <p:nvCxnSpPr>
          <p:cNvPr id="18" name="Conector: curvado 17">
            <a:extLst>
              <a:ext uri="{FF2B5EF4-FFF2-40B4-BE49-F238E27FC236}">
                <a16:creationId xmlns:a16="http://schemas.microsoft.com/office/drawing/2014/main" id="{273A4F19-C36D-63A0-8253-C0C0C1B8223C}"/>
              </a:ext>
            </a:extLst>
          </p:cNvPr>
          <p:cNvCxnSpPr>
            <a:stCxn id="16" idx="0"/>
          </p:cNvCxnSpPr>
          <p:nvPr/>
        </p:nvCxnSpPr>
        <p:spPr>
          <a:xfrm rot="5400000" flipH="1" flipV="1">
            <a:off x="7871885" y="4197349"/>
            <a:ext cx="846664" cy="1587499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uadroTexto 18">
            <a:extLst>
              <a:ext uri="{FF2B5EF4-FFF2-40B4-BE49-F238E27FC236}">
                <a16:creationId xmlns:a16="http://schemas.microsoft.com/office/drawing/2014/main" id="{7EAF5354-9E25-2946-DBA8-2ACAC7A8789C}"/>
              </a:ext>
            </a:extLst>
          </p:cNvPr>
          <p:cNvSpPr txBox="1"/>
          <p:nvPr/>
        </p:nvSpPr>
        <p:spPr>
          <a:xfrm>
            <a:off x="9215967" y="6101601"/>
            <a:ext cx="15917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dirty="0"/>
              <a:t>Stack</a:t>
            </a:r>
          </a:p>
          <a:p>
            <a:pPr algn="ctr"/>
            <a:r>
              <a:rPr lang="es-MX" dirty="0"/>
              <a:t>Memoria</a:t>
            </a:r>
          </a:p>
        </p:txBody>
      </p:sp>
      <p:cxnSp>
        <p:nvCxnSpPr>
          <p:cNvPr id="21" name="Conector: curvado 20">
            <a:extLst>
              <a:ext uri="{FF2B5EF4-FFF2-40B4-BE49-F238E27FC236}">
                <a16:creationId xmlns:a16="http://schemas.microsoft.com/office/drawing/2014/main" id="{D0AF2CBD-8245-CC84-58D7-D97A9CC858B3}"/>
              </a:ext>
            </a:extLst>
          </p:cNvPr>
          <p:cNvCxnSpPr>
            <a:stCxn id="11" idx="2"/>
          </p:cNvCxnSpPr>
          <p:nvPr/>
        </p:nvCxnSpPr>
        <p:spPr>
          <a:xfrm rot="16200000" flipH="1">
            <a:off x="8343901" y="3738033"/>
            <a:ext cx="584199" cy="829733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0" name="Picture 6" descr="Art 45 CFF Copias certificadas contabilidad">
            <a:extLst>
              <a:ext uri="{FF2B5EF4-FFF2-40B4-BE49-F238E27FC236}">
                <a16:creationId xmlns:a16="http://schemas.microsoft.com/office/drawing/2014/main" id="{C6E79C0F-7B2A-75E2-C8BD-0C72679CD8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8369302" y="4152899"/>
            <a:ext cx="173567" cy="173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CuadroTexto 22">
            <a:extLst>
              <a:ext uri="{FF2B5EF4-FFF2-40B4-BE49-F238E27FC236}">
                <a16:creationId xmlns:a16="http://schemas.microsoft.com/office/drawing/2014/main" id="{F03C6F41-0D88-9525-3BDF-454E5FEE768D}"/>
              </a:ext>
            </a:extLst>
          </p:cNvPr>
          <p:cNvSpPr txBox="1"/>
          <p:nvPr/>
        </p:nvSpPr>
        <p:spPr>
          <a:xfrm>
            <a:off x="4140200" y="4162113"/>
            <a:ext cx="284056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s-MX" b="1" u="sng" dirty="0"/>
              <a:t>Identificador de tipo de datos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s-MX" b="1" u="sng" dirty="0"/>
              <a:t>Plantilla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s-MX" b="1" u="sng" dirty="0"/>
              <a:t>Sin memoria asignada</a:t>
            </a:r>
          </a:p>
        </p:txBody>
      </p:sp>
      <p:sp>
        <p:nvSpPr>
          <p:cNvPr id="24" name="Diagrama de flujo: conector 23">
            <a:extLst>
              <a:ext uri="{FF2B5EF4-FFF2-40B4-BE49-F238E27FC236}">
                <a16:creationId xmlns:a16="http://schemas.microsoft.com/office/drawing/2014/main" id="{B175E4DC-2C82-547D-B553-509BD81D198A}"/>
              </a:ext>
            </a:extLst>
          </p:cNvPr>
          <p:cNvSpPr/>
          <p:nvPr/>
        </p:nvSpPr>
        <p:spPr>
          <a:xfrm>
            <a:off x="6565903" y="3399366"/>
            <a:ext cx="381000" cy="465667"/>
          </a:xfrm>
          <a:prstGeom prst="flowChartConnector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" name="Cerrar llave 1">
            <a:extLst>
              <a:ext uri="{FF2B5EF4-FFF2-40B4-BE49-F238E27FC236}">
                <a16:creationId xmlns:a16="http://schemas.microsoft.com/office/drawing/2014/main" id="{720CFF84-675A-2EE5-D22B-4EEE52A95CC0}"/>
              </a:ext>
            </a:extLst>
          </p:cNvPr>
          <p:cNvSpPr/>
          <p:nvPr/>
        </p:nvSpPr>
        <p:spPr>
          <a:xfrm>
            <a:off x="9738360" y="1163320"/>
            <a:ext cx="254000" cy="1290320"/>
          </a:xfrm>
          <a:prstGeom prst="righ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0" name="Cerrar llave 9">
            <a:extLst>
              <a:ext uri="{FF2B5EF4-FFF2-40B4-BE49-F238E27FC236}">
                <a16:creationId xmlns:a16="http://schemas.microsoft.com/office/drawing/2014/main" id="{CFF12C64-8581-CDE7-39C1-AB3821FB56AD}"/>
              </a:ext>
            </a:extLst>
          </p:cNvPr>
          <p:cNvSpPr/>
          <p:nvPr/>
        </p:nvSpPr>
        <p:spPr>
          <a:xfrm>
            <a:off x="9738360" y="2499361"/>
            <a:ext cx="213360" cy="1046480"/>
          </a:xfrm>
          <a:prstGeom prst="righ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F3260508-2375-F89D-9947-D5FDA4BE44F5}"/>
              </a:ext>
            </a:extLst>
          </p:cNvPr>
          <p:cNvSpPr txBox="1"/>
          <p:nvPr/>
        </p:nvSpPr>
        <p:spPr>
          <a:xfrm>
            <a:off x="10104967" y="1576583"/>
            <a:ext cx="1264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Atributos/</a:t>
            </a:r>
          </a:p>
          <a:p>
            <a:r>
              <a:rPr lang="es-MX" sz="14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Propiedades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49CA36B6-2C5E-E216-4136-331FEFF8F892}"/>
              </a:ext>
            </a:extLst>
          </p:cNvPr>
          <p:cNvSpPr txBox="1"/>
          <p:nvPr/>
        </p:nvSpPr>
        <p:spPr>
          <a:xfrm>
            <a:off x="10064327" y="2832990"/>
            <a:ext cx="1264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Métodos</a:t>
            </a:r>
          </a:p>
        </p:txBody>
      </p:sp>
    </p:spTree>
    <p:extLst>
      <p:ext uri="{BB962C8B-B14F-4D97-AF65-F5344CB8AC3E}">
        <p14:creationId xmlns:p14="http://schemas.microsoft.com/office/powerpoint/2010/main" val="190794688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Gota">
  <a:themeElements>
    <a:clrScheme name="Gota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Gota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ota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ppt/theme/theme3.xml><?xml version="1.0" encoding="utf-8"?>
<a:theme xmlns:a="http://schemas.openxmlformats.org/drawingml/2006/main" name="Vista">
  <a:themeElements>
    <a:clrScheme name="Vista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sta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sta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ppt/theme/theme4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2087</TotalTime>
  <Words>1271</Words>
  <Application>Microsoft Office PowerPoint</Application>
  <PresentationFormat>Panorámica</PresentationFormat>
  <Paragraphs>173</Paragraphs>
  <Slides>26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10</vt:i4>
      </vt:variant>
      <vt:variant>
        <vt:lpstr>Tema</vt:lpstr>
      </vt:variant>
      <vt:variant>
        <vt:i4>3</vt:i4>
      </vt:variant>
      <vt:variant>
        <vt:lpstr>Títulos de diapositiva</vt:lpstr>
      </vt:variant>
      <vt:variant>
        <vt:i4>26</vt:i4>
      </vt:variant>
    </vt:vector>
  </HeadingPairs>
  <TitlesOfParts>
    <vt:vector size="39" baseType="lpstr">
      <vt:lpstr>Abadi</vt:lpstr>
      <vt:lpstr>ADLaM Display</vt:lpstr>
      <vt:lpstr>Arial</vt:lpstr>
      <vt:lpstr>Calibri</vt:lpstr>
      <vt:lpstr>Calibri Light</vt:lpstr>
      <vt:lpstr>Century Schoolbook</vt:lpstr>
      <vt:lpstr>Consolas</vt:lpstr>
      <vt:lpstr>Söhne</vt:lpstr>
      <vt:lpstr>Tw Cen MT</vt:lpstr>
      <vt:lpstr>Wingdings 2</vt:lpstr>
      <vt:lpstr>Tema de Office</vt:lpstr>
      <vt:lpstr>Gota</vt:lpstr>
      <vt:lpstr>Vista</vt:lpstr>
      <vt:lpstr>ESTRUCTURA DE DATOS CON C++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Ejemplo de clases</vt:lpstr>
      <vt:lpstr>Presentación de PowerPoint</vt:lpstr>
      <vt:lpstr>Especificadores de acceso </vt:lpstr>
      <vt:lpstr>Ejemplo:clockType_version1</vt:lpstr>
      <vt:lpstr>Codificación</vt:lpstr>
      <vt:lpstr>¿Qué vemos en lo anterior?</vt:lpstr>
      <vt:lpstr>Presentación de PowerPoint</vt:lpstr>
      <vt:lpstr>Propiedades de los constructores</vt:lpstr>
      <vt:lpstr>Ejemplo:clockType_version1.1</vt:lpstr>
      <vt:lpstr>Objetos</vt:lpstr>
      <vt:lpstr>Ejemplo de instancia</vt:lpstr>
      <vt:lpstr>Implementation de funciones miembro</vt:lpstr>
      <vt:lpstr>setTime</vt:lpstr>
      <vt:lpstr>getTime</vt:lpstr>
      <vt:lpstr>increments</vt:lpstr>
      <vt:lpstr>equalTime</vt:lpstr>
      <vt:lpstr>Operador de asignación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ESTRUCTURA DE DATOS</dc:title>
  <dc:creator>Leonardo Vicente Jimenez</dc:creator>
  <cp:lastModifiedBy>Leonardo Vicente Jimenez</cp:lastModifiedBy>
  <cp:revision>5</cp:revision>
  <dcterms:created xsi:type="dcterms:W3CDTF">2023-11-06T21:14:24Z</dcterms:created>
  <dcterms:modified xsi:type="dcterms:W3CDTF">2023-11-09T08:08:48Z</dcterms:modified>
</cp:coreProperties>
</file>